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273" r:id="rId5"/>
    <p:sldId id="285" r:id="rId6"/>
    <p:sldId id="295" r:id="rId7"/>
    <p:sldId id="296" r:id="rId8"/>
    <p:sldId id="297" r:id="rId9"/>
  </p:sldIdLst>
  <p:sldSz cx="12192000" cy="6858000"/>
  <p:notesSz cx="6858000" cy="9144000"/>
  <p:custDataLst>
    <p:tags r:id="rId1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178C239-4650-4400-9636-839F513EB38C}" v="6" dt="2021-06-18T12:52:35.78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06" autoAdjust="0"/>
    <p:restoredTop sz="94660"/>
  </p:normalViewPr>
  <p:slideViewPr>
    <p:cSldViewPr snapToGrid="0">
      <p:cViewPr varScale="1">
        <p:scale>
          <a:sx n="62" d="100"/>
          <a:sy n="62" d="100"/>
        </p:scale>
        <p:origin x="102" y="28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viewProps" Target="viewProps.xml"/><Relationship Id="rId2" Type="http://schemas.openxmlformats.org/officeDocument/2006/relationships/customXml" Target="../customXml/item2.xml"/><Relationship Id="rId16"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5" Type="http://schemas.microsoft.com/office/2016/11/relationships/changesInfo" Target="changesInfos/changesInfo1.xml"/><Relationship Id="rId10"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mil Trzebiatowski" userId="bf098af0-729a-44d3-9fa5-279e3bb767bc" providerId="ADAL" clId="{1178C239-4650-4400-9636-839F513EB38C}"/>
    <pc:docChg chg="modSld">
      <pc:chgData name="Kamil Trzebiatowski" userId="bf098af0-729a-44d3-9fa5-279e3bb767bc" providerId="ADAL" clId="{1178C239-4650-4400-9636-839F513EB38C}" dt="2021-06-18T12:52:40.075" v="1" actId="20577"/>
      <pc:docMkLst>
        <pc:docMk/>
      </pc:docMkLst>
      <pc:sldChg chg="modSp">
        <pc:chgData name="Kamil Trzebiatowski" userId="bf098af0-729a-44d3-9fa5-279e3bb767bc" providerId="ADAL" clId="{1178C239-4650-4400-9636-839F513EB38C}" dt="2021-06-18T12:52:40.075" v="1" actId="20577"/>
        <pc:sldMkLst>
          <pc:docMk/>
          <pc:sldMk cId="2037660028" sldId="273"/>
        </pc:sldMkLst>
        <pc:graphicFrameChg chg="modGraphic">
          <ac:chgData name="Kamil Trzebiatowski" userId="bf098af0-729a-44d3-9fa5-279e3bb767bc" providerId="ADAL" clId="{1178C239-4650-4400-9636-839F513EB38C}" dt="2021-06-18T12:52:40.075" v="1" actId="20577"/>
          <ac:graphicFrameMkLst>
            <pc:docMk/>
            <pc:sldMk cId="2037660028" sldId="273"/>
            <ac:graphicFrameMk id="4" creationId="{FD203832-1D4D-45FB-84C8-83E4708C96F6}"/>
          </ac:graphicFrameMkLst>
        </pc:graphicFrameChg>
      </pc:sldChg>
    </pc:docChg>
  </pc:docChgLst>
  <pc:docChgLst>
    <pc:chgData name="Karen Warwick" userId="80da885b-ba75-4ee9-a9bc-7673763cdf01" providerId="ADAL" clId="{14CFF0CA-79E6-4207-9025-4631B2B02103}"/>
    <pc:docChg chg="custSel modSld">
      <pc:chgData name="Karen Warwick" userId="80da885b-ba75-4ee9-a9bc-7673763cdf01" providerId="ADAL" clId="{14CFF0CA-79E6-4207-9025-4631B2B02103}" dt="2021-06-10T15:02:57.418" v="18" actId="20577"/>
      <pc:docMkLst>
        <pc:docMk/>
      </pc:docMkLst>
      <pc:sldChg chg="addSp delSp modSp">
        <pc:chgData name="Karen Warwick" userId="80da885b-ba75-4ee9-a9bc-7673763cdf01" providerId="ADAL" clId="{14CFF0CA-79E6-4207-9025-4631B2B02103}" dt="2021-06-10T15:02:20.358" v="15" actId="1076"/>
        <pc:sldMkLst>
          <pc:docMk/>
          <pc:sldMk cId="848166599" sldId="285"/>
        </pc:sldMkLst>
        <pc:picChg chg="add mod">
          <ac:chgData name="Karen Warwick" userId="80da885b-ba75-4ee9-a9bc-7673763cdf01" providerId="ADAL" clId="{14CFF0CA-79E6-4207-9025-4631B2B02103}" dt="2021-06-10T15:01:52.514" v="11" actId="14100"/>
          <ac:picMkLst>
            <pc:docMk/>
            <pc:sldMk cId="848166599" sldId="285"/>
            <ac:picMk id="26" creationId="{D8E4B69E-5CDC-4E2B-A0EC-B50B97EBDF06}"/>
          </ac:picMkLst>
        </pc:picChg>
        <pc:picChg chg="mod">
          <ac:chgData name="Karen Warwick" userId="80da885b-ba75-4ee9-a9bc-7673763cdf01" providerId="ADAL" clId="{14CFF0CA-79E6-4207-9025-4631B2B02103}" dt="2021-06-10T15:02:12.575" v="13" actId="1076"/>
          <ac:picMkLst>
            <pc:docMk/>
            <pc:sldMk cId="848166599" sldId="285"/>
            <ac:picMk id="27" creationId="{8B1CAB3F-0509-44A8-BB07-54CFAD1A4D9E}"/>
          </ac:picMkLst>
        </pc:picChg>
        <pc:picChg chg="mod">
          <ac:chgData name="Karen Warwick" userId="80da885b-ba75-4ee9-a9bc-7673763cdf01" providerId="ADAL" clId="{14CFF0CA-79E6-4207-9025-4631B2B02103}" dt="2021-06-10T15:02:20.358" v="15" actId="1076"/>
          <ac:picMkLst>
            <pc:docMk/>
            <pc:sldMk cId="848166599" sldId="285"/>
            <ac:picMk id="28" creationId="{C0787308-2C5D-4883-B5A1-A735BE45BD5F}"/>
          </ac:picMkLst>
        </pc:picChg>
        <pc:picChg chg="del">
          <ac:chgData name="Karen Warwick" userId="80da885b-ba75-4ee9-a9bc-7673763cdf01" providerId="ADAL" clId="{14CFF0CA-79E6-4207-9025-4631B2B02103}" dt="2021-06-10T15:01:41.259" v="7" actId="478"/>
          <ac:picMkLst>
            <pc:docMk/>
            <pc:sldMk cId="848166599" sldId="285"/>
            <ac:picMk id="33" creationId="{0974AFFE-6047-4A10-84F4-A943683ABC6B}"/>
          </ac:picMkLst>
        </pc:picChg>
      </pc:sldChg>
      <pc:sldChg chg="addSp delSp modSp">
        <pc:chgData name="Karen Warwick" userId="80da885b-ba75-4ee9-a9bc-7673763cdf01" providerId="ADAL" clId="{14CFF0CA-79E6-4207-9025-4631B2B02103}" dt="2021-06-10T15:01:18.299" v="6" actId="14100"/>
        <pc:sldMkLst>
          <pc:docMk/>
          <pc:sldMk cId="3298167257" sldId="295"/>
        </pc:sldMkLst>
        <pc:picChg chg="del">
          <ac:chgData name="Karen Warwick" userId="80da885b-ba75-4ee9-a9bc-7673763cdf01" providerId="ADAL" clId="{14CFF0CA-79E6-4207-9025-4631B2B02103}" dt="2021-06-10T15:00:44.404" v="0" actId="478"/>
          <ac:picMkLst>
            <pc:docMk/>
            <pc:sldMk cId="3298167257" sldId="295"/>
            <ac:picMk id="13" creationId="{67CC6EA1-D00F-48E2-B158-F97736937A33}"/>
          </ac:picMkLst>
        </pc:picChg>
        <pc:picChg chg="add mod">
          <ac:chgData name="Karen Warwick" userId="80da885b-ba75-4ee9-a9bc-7673763cdf01" providerId="ADAL" clId="{14CFF0CA-79E6-4207-9025-4631B2B02103}" dt="2021-06-10T15:01:18.299" v="6" actId="14100"/>
          <ac:picMkLst>
            <pc:docMk/>
            <pc:sldMk cId="3298167257" sldId="295"/>
            <ac:picMk id="17" creationId="{8D52546E-096F-4080-927F-8C87787A4089}"/>
          </ac:picMkLst>
        </pc:picChg>
      </pc:sldChg>
      <pc:sldChg chg="modSp">
        <pc:chgData name="Karen Warwick" userId="80da885b-ba75-4ee9-a9bc-7673763cdf01" providerId="ADAL" clId="{14CFF0CA-79E6-4207-9025-4631B2B02103}" dt="2021-06-10T15:02:57.418" v="18" actId="20577"/>
        <pc:sldMkLst>
          <pc:docMk/>
          <pc:sldMk cId="2151852346" sldId="297"/>
        </pc:sldMkLst>
        <pc:spChg chg="mod">
          <ac:chgData name="Karen Warwick" userId="80da885b-ba75-4ee9-a9bc-7673763cdf01" providerId="ADAL" clId="{14CFF0CA-79E6-4207-9025-4631B2B02103}" dt="2021-06-10T15:02:57.418" v="18" actId="20577"/>
          <ac:spMkLst>
            <pc:docMk/>
            <pc:sldMk cId="2151852346" sldId="297"/>
            <ac:spMk id="5" creationId="{99DC48D3-7691-4284-B20B-0C4EA21FC413}"/>
          </ac:spMkLst>
        </pc:spChg>
      </pc:sldChg>
    </pc:docChg>
  </pc:docChgLst>
</pc:chgInfo>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3.xml"/><Relationship Id="rId4" Type="http://schemas.openxmlformats.org/officeDocument/2006/relationships/hyperlink" Target="https://www.bell-foundation.org.uk/" TargetMode="Externa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4.xml"/><Relationship Id="rId4" Type="http://schemas.openxmlformats.org/officeDocument/2006/relationships/hyperlink" Target="https://www.bell-foundation.org.uk/" TargetMode="Externa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EAL Resource">
    <p:spTree>
      <p:nvGrpSpPr>
        <p:cNvPr id="1" name=""/>
        <p:cNvGrpSpPr/>
        <p:nvPr/>
      </p:nvGrpSpPr>
      <p:grpSpPr>
        <a:xfrm>
          <a:off x="0" y="0"/>
          <a:ext cx="0" cy="0"/>
          <a:chOff x="0" y="0"/>
          <a:chExt cx="0" cy="0"/>
        </a:xfrm>
      </p:grpSpPr>
      <p:sp>
        <p:nvSpPr>
          <p:cNvPr id="13" name="Titre 10">
            <a:extLst>
              <a:ext uri="{FF2B5EF4-FFF2-40B4-BE49-F238E27FC236}">
                <a16:creationId xmlns:a16="http://schemas.microsoft.com/office/drawing/2014/main" id="{9AAE76BE-5890-4ED4-85D0-D327738E498E}"/>
              </a:ext>
            </a:extLst>
          </p:cNvPr>
          <p:cNvSpPr>
            <a:spLocks noGrp="1"/>
          </p:cNvSpPr>
          <p:nvPr>
            <p:ph type="title" hasCustomPrompt="1"/>
          </p:nvPr>
        </p:nvSpPr>
        <p:spPr>
          <a:xfrm>
            <a:off x="708497" y="671447"/>
            <a:ext cx="9925344" cy="618631"/>
          </a:xfrm>
          <a:prstGeom prst="rect">
            <a:avLst/>
          </a:prstGeom>
        </p:spPr>
        <p:txBody>
          <a:bodyPr wrap="square">
            <a:spAutoFit/>
          </a:bodyPr>
          <a:lstStyle>
            <a:lvl1pPr>
              <a:defRPr sz="3800" b="0">
                <a:solidFill>
                  <a:srgbClr val="56595A"/>
                </a:solidFill>
                <a:latin typeface="Arial" panose="020B0604020202020204" pitchFamily="34" charset="0"/>
                <a:cs typeface="Arial" panose="020B0604020202020204" pitchFamily="34" charset="0"/>
              </a:defRPr>
            </a:lvl1pPr>
          </a:lstStyle>
          <a:p>
            <a:r>
              <a:rPr lang="en-GB" noProof="0" dirty="0"/>
              <a:t>The Bell Foundation: EAL Resource</a:t>
            </a:r>
          </a:p>
        </p:txBody>
      </p:sp>
      <p:graphicFrame>
        <p:nvGraphicFramePr>
          <p:cNvPr id="15" name="Tableau 10">
            <a:extLst>
              <a:ext uri="{FF2B5EF4-FFF2-40B4-BE49-F238E27FC236}">
                <a16:creationId xmlns:a16="http://schemas.microsoft.com/office/drawing/2014/main" id="{8D513AF8-D1B3-40F3-ABEE-06E8D4C30947}"/>
              </a:ext>
            </a:extLst>
          </p:cNvPr>
          <p:cNvGraphicFramePr>
            <a:graphicFrameLocks noGrp="1"/>
          </p:cNvGraphicFramePr>
          <p:nvPr userDrawn="1">
            <p:extLst>
              <p:ext uri="{D42A27DB-BD31-4B8C-83A1-F6EECF244321}">
                <p14:modId xmlns:p14="http://schemas.microsoft.com/office/powerpoint/2010/main" val="4205850062"/>
              </p:ext>
            </p:extLst>
          </p:nvPr>
        </p:nvGraphicFramePr>
        <p:xfrm>
          <a:off x="2405744" y="1757525"/>
          <a:ext cx="7182831" cy="3715255"/>
        </p:xfrm>
        <a:graphic>
          <a:graphicData uri="http://schemas.openxmlformats.org/drawingml/2006/table">
            <a:tbl>
              <a:tblPr firstRow="1" bandRow="1">
                <a:tableStyleId>{5C22544A-7EE6-4342-B048-85BDC9FD1C3A}</a:tableStyleId>
              </a:tblPr>
              <a:tblGrid>
                <a:gridCol w="3176355">
                  <a:extLst>
                    <a:ext uri="{9D8B030D-6E8A-4147-A177-3AD203B41FA5}">
                      <a16:colId xmlns:a16="http://schemas.microsoft.com/office/drawing/2014/main" val="630942136"/>
                    </a:ext>
                  </a:extLst>
                </a:gridCol>
                <a:gridCol w="4006476">
                  <a:extLst>
                    <a:ext uri="{9D8B030D-6E8A-4147-A177-3AD203B41FA5}">
                      <a16:colId xmlns:a16="http://schemas.microsoft.com/office/drawing/2014/main" val="1633938555"/>
                    </a:ext>
                  </a:extLst>
                </a:gridCol>
              </a:tblGrid>
              <a:tr h="743051">
                <a:tc gridSpan="2">
                  <a:txBody>
                    <a:bodyPr/>
                    <a:lstStyle/>
                    <a:p>
                      <a:r>
                        <a:rPr lang="en-GB" sz="2400" b="0" dirty="0">
                          <a:latin typeface="Arial" panose="020B0604020202020204" pitchFamily="34" charset="0"/>
                          <a:cs typeface="Arial" panose="020B0604020202020204" pitchFamily="34" charset="0"/>
                        </a:rPr>
                        <a:t>(Insert name of resource)</a:t>
                      </a: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8756"/>
                    </a:solidFill>
                  </a:tcPr>
                </a:tc>
                <a:tc hMerge="1">
                  <a:txBody>
                    <a:bodyPr/>
                    <a:lstStyle/>
                    <a:p>
                      <a:endParaRPr lang="en-GB"/>
                    </a:p>
                  </a:txBody>
                  <a:tcPr/>
                </a:tc>
                <a:extLst>
                  <a:ext uri="{0D108BD9-81ED-4DB2-BD59-A6C34878D82A}">
                    <a16:rowId xmlns:a16="http://schemas.microsoft.com/office/drawing/2014/main" val="4149820139"/>
                  </a:ext>
                </a:extLst>
              </a:tr>
              <a:tr h="743051">
                <a:tc>
                  <a:txBody>
                    <a:bodyPr/>
                    <a:lstStyle/>
                    <a:p>
                      <a:endParaRPr lang="en-GB" sz="1800" b="0" dirty="0">
                        <a:solidFill>
                          <a:srgbClr val="57595A"/>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F5E9"/>
                    </a:solidFill>
                  </a:tcPr>
                </a:tc>
                <a:tc>
                  <a:txBody>
                    <a:bodyPr/>
                    <a:lstStyle/>
                    <a:p>
                      <a:r>
                        <a:rPr lang="en-GB" sz="1800" b="0" dirty="0">
                          <a:solidFill>
                            <a:srgbClr val="57595A"/>
                          </a:solidFill>
                          <a:latin typeface="Arial" panose="020B0604020202020204" pitchFamily="34" charset="0"/>
                          <a:cs typeface="Arial" panose="020B0604020202020204" pitchFamily="34" charset="0"/>
                        </a:rPr>
                        <a:t>Example name goes here</a:t>
                      </a:r>
                    </a:p>
                  </a:txBody>
                  <a:tcPr anchor="ctr">
                    <a:lnL w="6350" cap="flat" cmpd="sng" algn="ctr">
                      <a:solidFill>
                        <a:schemeClr val="tx1">
                          <a:lumMod val="50000"/>
                          <a:lumOff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F5E9"/>
                    </a:solidFill>
                  </a:tcPr>
                </a:tc>
                <a:extLst>
                  <a:ext uri="{0D108BD9-81ED-4DB2-BD59-A6C34878D82A}">
                    <a16:rowId xmlns:a16="http://schemas.microsoft.com/office/drawing/2014/main" val="2185119296"/>
                  </a:ext>
                </a:extLst>
              </a:tr>
              <a:tr h="743051">
                <a:tc>
                  <a:txBody>
                    <a:bodyPr/>
                    <a:lstStyle/>
                    <a:p>
                      <a:r>
                        <a:rPr lang="en-GB" sz="1800" b="0" dirty="0">
                          <a:solidFill>
                            <a:srgbClr val="57595A"/>
                          </a:solidFill>
                          <a:latin typeface="Arial" panose="020B0604020202020204" pitchFamily="34" charset="0"/>
                          <a:cs typeface="Arial" panose="020B0604020202020204" pitchFamily="34" charset="0"/>
                        </a:rPr>
                        <a:t>Subject(s)</a:t>
                      </a:r>
                    </a:p>
                  </a:txBody>
                  <a:tcPr anchor="ctr">
                    <a:lnL w="12700" cap="flat" cmpd="sng" algn="ctr">
                      <a:no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800" b="0">
                          <a:solidFill>
                            <a:srgbClr val="57595A"/>
                          </a:solidFill>
                          <a:latin typeface="Arial" panose="020B0604020202020204" pitchFamily="34" charset="0"/>
                          <a:cs typeface="Arial" panose="020B0604020202020204" pitchFamily="34" charset="0"/>
                        </a:rPr>
                        <a:t>Example subjects go here</a:t>
                      </a:r>
                    </a:p>
                  </a:txBody>
                  <a:tcPr anchor="ctr">
                    <a:lnL w="6350" cap="flat" cmpd="sng" algn="ctr">
                      <a:solidFill>
                        <a:schemeClr val="tx1">
                          <a:lumMod val="50000"/>
                          <a:lumOff val="50000"/>
                        </a:schemeClr>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05565616"/>
                  </a:ext>
                </a:extLst>
              </a:tr>
              <a:tr h="743051">
                <a:tc>
                  <a:txBody>
                    <a:bodyPr/>
                    <a:lstStyle/>
                    <a:p>
                      <a:r>
                        <a:rPr lang="en-GB" sz="1800" b="0">
                          <a:solidFill>
                            <a:srgbClr val="57595A"/>
                          </a:solidFill>
                          <a:latin typeface="Arial" panose="020B0604020202020204" pitchFamily="34" charset="0"/>
                          <a:cs typeface="Arial" panose="020B0604020202020204" pitchFamily="34" charset="0"/>
                        </a:rPr>
                        <a:t>Key Stage</a:t>
                      </a:r>
                    </a:p>
                  </a:txBody>
                  <a:tcPr anchor="ctr">
                    <a:lnL w="12700" cap="flat" cmpd="sng" algn="ctr">
                      <a:no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F5E9"/>
                    </a:solidFill>
                  </a:tcPr>
                </a:tc>
                <a:tc>
                  <a:txBody>
                    <a:bodyPr/>
                    <a:lstStyle/>
                    <a:p>
                      <a:r>
                        <a:rPr lang="en-GB" sz="1800" b="0">
                          <a:solidFill>
                            <a:srgbClr val="57595A"/>
                          </a:solidFill>
                          <a:latin typeface="Arial" panose="020B0604020202020204" pitchFamily="34" charset="0"/>
                          <a:cs typeface="Arial" panose="020B0604020202020204" pitchFamily="34" charset="0"/>
                        </a:rPr>
                        <a:t>3</a:t>
                      </a:r>
                    </a:p>
                  </a:txBody>
                  <a:tcPr anchor="ctr">
                    <a:lnL w="6350" cap="flat" cmpd="sng" algn="ctr">
                      <a:solidFill>
                        <a:schemeClr val="tx1">
                          <a:lumMod val="50000"/>
                          <a:lumOff val="50000"/>
                        </a:schemeClr>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F5E9"/>
                    </a:solidFill>
                  </a:tcPr>
                </a:tc>
                <a:extLst>
                  <a:ext uri="{0D108BD9-81ED-4DB2-BD59-A6C34878D82A}">
                    <a16:rowId xmlns:a16="http://schemas.microsoft.com/office/drawing/2014/main" val="1577974324"/>
                  </a:ext>
                </a:extLst>
              </a:tr>
              <a:tr h="743051">
                <a:tc>
                  <a:txBody>
                    <a:bodyPr/>
                    <a:lstStyle/>
                    <a:p>
                      <a:r>
                        <a:rPr lang="en-GB" sz="1800" b="0">
                          <a:solidFill>
                            <a:srgbClr val="57595A"/>
                          </a:solidFill>
                          <a:latin typeface="Arial" panose="020B0604020202020204" pitchFamily="34" charset="0"/>
                          <a:cs typeface="Arial" panose="020B0604020202020204" pitchFamily="34" charset="0"/>
                        </a:rPr>
                        <a:t>Topic</a:t>
                      </a:r>
                    </a:p>
                  </a:txBody>
                  <a:tcPr anchor="ctr">
                    <a:lnL w="12700" cap="flat" cmpd="sng" algn="ctr">
                      <a:no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800" b="0" dirty="0">
                          <a:solidFill>
                            <a:srgbClr val="57595A"/>
                          </a:solidFill>
                          <a:latin typeface="Arial" panose="020B0604020202020204" pitchFamily="34" charset="0"/>
                          <a:cs typeface="Arial" panose="020B0604020202020204" pitchFamily="34" charset="0"/>
                        </a:rPr>
                        <a:t>Example topics go here</a:t>
                      </a:r>
                    </a:p>
                  </a:txBody>
                  <a:tcPr anchor="ctr">
                    <a:lnL w="6350" cap="flat" cmpd="sng" algn="ctr">
                      <a:solidFill>
                        <a:schemeClr val="tx1">
                          <a:lumMod val="50000"/>
                          <a:lumOff val="50000"/>
                        </a:schemeClr>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232932925"/>
                  </a:ext>
                </a:extLst>
              </a:tr>
            </a:tbl>
          </a:graphicData>
        </a:graphic>
      </p:graphicFrame>
      <p:sp>
        <p:nvSpPr>
          <p:cNvPr id="7" name="Rectangle 6">
            <a:extLst>
              <a:ext uri="{FF2B5EF4-FFF2-40B4-BE49-F238E27FC236}">
                <a16:creationId xmlns:a16="http://schemas.microsoft.com/office/drawing/2014/main" id="{91134069-B4E6-8C49-A19C-7C4E359E5BDC}"/>
              </a:ext>
            </a:extLst>
          </p:cNvPr>
          <p:cNvSpPr/>
          <p:nvPr userDrawn="1"/>
        </p:nvSpPr>
        <p:spPr>
          <a:xfrm>
            <a:off x="0" y="6147054"/>
            <a:ext cx="12192000" cy="710946"/>
          </a:xfrm>
          <a:prstGeom prst="rect">
            <a:avLst/>
          </a:prstGeom>
          <a:solidFill>
            <a:srgbClr val="FBF7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Image 8">
            <a:extLst>
              <a:ext uri="{FF2B5EF4-FFF2-40B4-BE49-F238E27FC236}">
                <a16:creationId xmlns:a16="http://schemas.microsoft.com/office/drawing/2014/main" id="{97DEA8DC-F696-6349-AD73-E8DEDBF6E423}"/>
              </a:ext>
            </a:extLst>
          </p:cNvPr>
          <p:cNvPicPr>
            <a:picLocks noChangeAspect="1"/>
          </p:cNvPicPr>
          <p:nvPr userDrawn="1"/>
        </p:nvPicPr>
        <p:blipFill>
          <a:blip r:embed="rId3">
            <a:clrChange>
              <a:clrFrom>
                <a:srgbClr val="F9F9F9"/>
              </a:clrFrom>
              <a:clrTo>
                <a:srgbClr val="F9F9F9">
                  <a:alpha val="0"/>
                </a:srgbClr>
              </a:clrTo>
            </a:clrChange>
          </a:blip>
          <a:stretch>
            <a:fillRect/>
          </a:stretch>
        </p:blipFill>
        <p:spPr>
          <a:xfrm>
            <a:off x="183651" y="6270743"/>
            <a:ext cx="1049691" cy="463570"/>
          </a:xfrm>
          <a:prstGeom prst="rect">
            <a:avLst/>
          </a:prstGeom>
        </p:spPr>
      </p:pic>
      <p:sp>
        <p:nvSpPr>
          <p:cNvPr id="14" name="Rectangle 13">
            <a:extLst>
              <a:ext uri="{FF2B5EF4-FFF2-40B4-BE49-F238E27FC236}">
                <a16:creationId xmlns:a16="http://schemas.microsoft.com/office/drawing/2014/main" id="{2DC48A2C-91B5-9545-B898-0CD6FA336A6E}"/>
              </a:ext>
            </a:extLst>
          </p:cNvPr>
          <p:cNvSpPr/>
          <p:nvPr userDrawn="1"/>
        </p:nvSpPr>
        <p:spPr>
          <a:xfrm>
            <a:off x="4776952" y="6288673"/>
            <a:ext cx="7307470" cy="600164"/>
          </a:xfrm>
          <a:prstGeom prst="rect">
            <a:avLst/>
          </a:prstGeom>
        </p:spPr>
        <p:txBody>
          <a:bodyPr wrap="square">
            <a:spAutoFit/>
          </a:bodyPr>
          <a:lstStyle/>
          <a:p>
            <a:pPr algn="r"/>
            <a:r>
              <a:rPr lang="en-GB" sz="1100" dirty="0"/>
              <a:t>The Bell Foundation: EAL Resource - free downloadable teaching materials </a:t>
            </a:r>
            <a:r>
              <a:rPr lang="en-GB" sz="1100" dirty="0">
                <a:solidFill>
                  <a:srgbClr val="06845A"/>
                </a:solidFill>
                <a:hlinkClick r:id="rId4">
                  <a:extLst>
                    <a:ext uri="{A12FA001-AC4F-418D-AE19-62706E023703}">
                      <ahyp:hlinkClr xmlns:ahyp="http://schemas.microsoft.com/office/drawing/2018/hyperlinkcolor" val="tx"/>
                    </a:ext>
                  </a:extLst>
                </a:hlinkClick>
              </a:rPr>
              <a:t>https://bell-foundation.org.uk</a:t>
            </a:r>
            <a:endParaRPr lang="en-GB" sz="1100" dirty="0">
              <a:solidFill>
                <a:srgbClr val="06845A"/>
              </a:solidFill>
            </a:endParaRPr>
          </a:p>
          <a:p>
            <a:pPr algn="r"/>
            <a:r>
              <a:rPr lang="en-GB" sz="1100" dirty="0"/>
              <a:t>© Bell Educational Trust Limited. This resource was originally developed by K. Warwick and has been adapted for The Bell Foundation’s teaching materials and resources. The resource was formally referenced as EAL Nexus.</a:t>
            </a:r>
          </a:p>
        </p:txBody>
      </p:sp>
      <p:sp>
        <p:nvSpPr>
          <p:cNvPr id="2" name="TextBox 1">
            <a:extLst>
              <a:ext uri="{FF2B5EF4-FFF2-40B4-BE49-F238E27FC236}">
                <a16:creationId xmlns:a16="http://schemas.microsoft.com/office/drawing/2014/main" id="{90190AEC-08AE-4ABD-B85A-0998FBA7DF81}"/>
              </a:ext>
            </a:extLst>
          </p:cNvPr>
          <p:cNvSpPr txBox="1"/>
          <p:nvPr userDrawn="1"/>
        </p:nvSpPr>
        <p:spPr>
          <a:xfrm>
            <a:off x="2405744" y="2676484"/>
            <a:ext cx="2159566" cy="369332"/>
          </a:xfrm>
          <a:prstGeom prst="rect">
            <a:avLst/>
          </a:prstGeom>
          <a:noFill/>
        </p:spPr>
        <p:txBody>
          <a:bodyPr wrap="none" rtlCol="0">
            <a:spAutoFit/>
          </a:bodyPr>
          <a:lstStyle/>
          <a:p>
            <a:r>
              <a:rPr lang="en-GB" dirty="0"/>
              <a:t>(insert name of file)</a:t>
            </a:r>
          </a:p>
        </p:txBody>
      </p:sp>
    </p:spTree>
    <p:custDataLst>
      <p:tags r:id="rId1"/>
    </p:custDataLst>
    <p:extLst>
      <p:ext uri="{BB962C8B-B14F-4D97-AF65-F5344CB8AC3E}">
        <p14:creationId xmlns:p14="http://schemas.microsoft.com/office/powerpoint/2010/main" val="38771761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EAL Resource 2">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A901B2B-54E0-42C5-947F-48826F0C3351}"/>
              </a:ext>
            </a:extLst>
          </p:cNvPr>
          <p:cNvSpPr/>
          <p:nvPr userDrawn="1"/>
        </p:nvSpPr>
        <p:spPr>
          <a:xfrm>
            <a:off x="0" y="6147055"/>
            <a:ext cx="12192000" cy="710946"/>
          </a:xfrm>
          <a:prstGeom prst="rect">
            <a:avLst/>
          </a:prstGeom>
          <a:solidFill>
            <a:srgbClr val="FBF7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Espace réservé du texte 3">
            <a:extLst>
              <a:ext uri="{FF2B5EF4-FFF2-40B4-BE49-F238E27FC236}">
                <a16:creationId xmlns:a16="http://schemas.microsoft.com/office/drawing/2014/main" id="{6AAB20E3-CF5C-4EF4-8440-6F8EF7BA2A66}"/>
              </a:ext>
            </a:extLst>
          </p:cNvPr>
          <p:cNvSpPr>
            <a:spLocks noGrp="1"/>
          </p:cNvSpPr>
          <p:nvPr>
            <p:ph type="body" sz="quarter" idx="10" hasCustomPrompt="1"/>
          </p:nvPr>
        </p:nvSpPr>
        <p:spPr>
          <a:xfrm>
            <a:off x="733240" y="1837029"/>
            <a:ext cx="4163332" cy="369332"/>
          </a:xfrm>
          <a:prstGeom prst="rect">
            <a:avLst/>
          </a:prstGeom>
        </p:spPr>
        <p:txBody>
          <a:bodyPr>
            <a:spAutoFit/>
          </a:bodyPr>
          <a:lstStyle>
            <a:lvl1pPr marL="0" indent="0">
              <a:buNone/>
              <a:defRPr sz="2000" b="0">
                <a:solidFill>
                  <a:srgbClr val="56595A"/>
                </a:solidFill>
                <a:latin typeface="Arial" panose="020B0604020202020204" pitchFamily="34" charset="0"/>
                <a:cs typeface="Arial" panose="020B0604020202020204" pitchFamily="34" charset="0"/>
              </a:defRPr>
            </a:lvl1pPr>
          </a:lstStyle>
          <a:p>
            <a:pPr lvl="0"/>
            <a:r>
              <a:rPr lang="en-GB"/>
              <a:t>Click to add title</a:t>
            </a:r>
          </a:p>
        </p:txBody>
      </p:sp>
      <p:sp>
        <p:nvSpPr>
          <p:cNvPr id="5" name="Titre 4">
            <a:extLst>
              <a:ext uri="{FF2B5EF4-FFF2-40B4-BE49-F238E27FC236}">
                <a16:creationId xmlns:a16="http://schemas.microsoft.com/office/drawing/2014/main" id="{1548C47B-9673-44AF-A16F-4FE419CD3C90}"/>
              </a:ext>
            </a:extLst>
          </p:cNvPr>
          <p:cNvSpPr>
            <a:spLocks noGrp="1"/>
          </p:cNvSpPr>
          <p:nvPr>
            <p:ph type="title" hasCustomPrompt="1"/>
          </p:nvPr>
        </p:nvSpPr>
        <p:spPr>
          <a:xfrm>
            <a:off x="733240" y="732441"/>
            <a:ext cx="10515600" cy="590931"/>
          </a:xfrm>
          <a:prstGeom prst="rect">
            <a:avLst/>
          </a:prstGeom>
        </p:spPr>
        <p:txBody>
          <a:bodyPr>
            <a:spAutoFit/>
          </a:bodyPr>
          <a:lstStyle>
            <a:lvl1pPr>
              <a:defRPr sz="3600" b="0" i="0">
                <a:solidFill>
                  <a:srgbClr val="56595A"/>
                </a:solidFill>
                <a:latin typeface="Arial" panose="020B0604020202020204" pitchFamily="34" charset="0"/>
                <a:cs typeface="Arial" panose="020B0604020202020204" pitchFamily="34" charset="0"/>
              </a:defRPr>
            </a:lvl1pPr>
          </a:lstStyle>
          <a:p>
            <a:r>
              <a:rPr lang="fr-FR"/>
              <a:t>Click to </a:t>
            </a:r>
            <a:r>
              <a:rPr lang="fr-FR" err="1"/>
              <a:t>add</a:t>
            </a:r>
            <a:r>
              <a:rPr lang="fr-FR"/>
              <a:t> </a:t>
            </a:r>
            <a:r>
              <a:rPr lang="fr-FR" err="1"/>
              <a:t>title</a:t>
            </a:r>
            <a:endParaRPr lang="fr-FR"/>
          </a:p>
        </p:txBody>
      </p:sp>
      <p:pic>
        <p:nvPicPr>
          <p:cNvPr id="10" name="Image 8">
            <a:extLst>
              <a:ext uri="{FF2B5EF4-FFF2-40B4-BE49-F238E27FC236}">
                <a16:creationId xmlns:a16="http://schemas.microsoft.com/office/drawing/2014/main" id="{E84A37BE-6864-714B-A6F2-D363D29CD5D2}"/>
              </a:ext>
            </a:extLst>
          </p:cNvPr>
          <p:cNvPicPr>
            <a:picLocks noChangeAspect="1"/>
          </p:cNvPicPr>
          <p:nvPr userDrawn="1"/>
        </p:nvPicPr>
        <p:blipFill>
          <a:blip r:embed="rId3">
            <a:clrChange>
              <a:clrFrom>
                <a:srgbClr val="F9F9F9"/>
              </a:clrFrom>
              <a:clrTo>
                <a:srgbClr val="F9F9F9">
                  <a:alpha val="0"/>
                </a:srgbClr>
              </a:clrTo>
            </a:clrChange>
          </a:blip>
          <a:stretch>
            <a:fillRect/>
          </a:stretch>
        </p:blipFill>
        <p:spPr>
          <a:xfrm>
            <a:off x="183651" y="6270743"/>
            <a:ext cx="1049691" cy="463570"/>
          </a:xfrm>
          <a:prstGeom prst="rect">
            <a:avLst/>
          </a:prstGeom>
        </p:spPr>
      </p:pic>
      <p:sp>
        <p:nvSpPr>
          <p:cNvPr id="2" name="Rectangle 1">
            <a:extLst>
              <a:ext uri="{FF2B5EF4-FFF2-40B4-BE49-F238E27FC236}">
                <a16:creationId xmlns:a16="http://schemas.microsoft.com/office/drawing/2014/main" id="{EDB6FFA0-F1FF-8E41-9D40-6CFD652A9FCB}"/>
              </a:ext>
            </a:extLst>
          </p:cNvPr>
          <p:cNvSpPr/>
          <p:nvPr userDrawn="1"/>
        </p:nvSpPr>
        <p:spPr>
          <a:xfrm>
            <a:off x="4761186" y="6288673"/>
            <a:ext cx="7323236" cy="600164"/>
          </a:xfrm>
          <a:prstGeom prst="rect">
            <a:avLst/>
          </a:prstGeom>
        </p:spPr>
        <p:txBody>
          <a:bodyPr wrap="square">
            <a:spAutoFit/>
          </a:bodyPr>
          <a:lstStyle/>
          <a:p>
            <a:pPr algn="r"/>
            <a:r>
              <a:rPr lang="en-GB" sz="1100" dirty="0"/>
              <a:t>The Bell Foundation: EAL Resource - free downloadable teaching materials </a:t>
            </a:r>
            <a:r>
              <a:rPr lang="en-GB" sz="1100" dirty="0">
                <a:solidFill>
                  <a:srgbClr val="06845A"/>
                </a:solidFill>
                <a:hlinkClick r:id="rId4">
                  <a:extLst>
                    <a:ext uri="{A12FA001-AC4F-418D-AE19-62706E023703}">
                      <ahyp:hlinkClr xmlns:ahyp="http://schemas.microsoft.com/office/drawing/2018/hyperlinkcolor" val="tx"/>
                    </a:ext>
                  </a:extLst>
                </a:hlinkClick>
              </a:rPr>
              <a:t>https://bell-foundation.org.uk</a:t>
            </a:r>
            <a:endParaRPr lang="en-GB" sz="1100" dirty="0">
              <a:solidFill>
                <a:srgbClr val="06845A"/>
              </a:solidFill>
            </a:endParaRPr>
          </a:p>
          <a:p>
            <a:pPr algn="r"/>
            <a:r>
              <a:rPr lang="en-GB" sz="1100" dirty="0"/>
              <a:t>© Bell Educational Trust Limited. This resource was originally developed by K. </a:t>
            </a:r>
            <a:r>
              <a:rPr lang="en-GB" sz="1100"/>
              <a:t>Warwick and </a:t>
            </a:r>
            <a:r>
              <a:rPr lang="en-GB" sz="1100" dirty="0"/>
              <a:t>has been adapted for The Bell Foundation’s teaching materials and resources. The resource was formally referenced as EAL Nexus.</a:t>
            </a:r>
          </a:p>
        </p:txBody>
      </p:sp>
    </p:spTree>
    <p:custDataLst>
      <p:tags r:id="rId1"/>
    </p:custDataLst>
    <p:extLst>
      <p:ext uri="{BB962C8B-B14F-4D97-AF65-F5344CB8AC3E}">
        <p14:creationId xmlns:p14="http://schemas.microsoft.com/office/powerpoint/2010/main" val="183512816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ags" Target="../tags/tag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ustDataLst>
      <p:tags r:id="rId4"/>
    </p:custDataLst>
    <p:extLst>
      <p:ext uri="{BB962C8B-B14F-4D97-AF65-F5344CB8AC3E}">
        <p14:creationId xmlns:p14="http://schemas.microsoft.com/office/powerpoint/2010/main" val="838489040"/>
      </p:ext>
    </p:extLst>
  </p:cSld>
  <p:clrMap bg1="lt1" tx1="dk1" bg2="lt2" tx2="dk2" accent1="accent1" accent2="accent2" accent3="accent3" accent4="accent4" accent5="accent5" accent6="accent6" hlink="hlink" folHlink="folHlink"/>
  <p:sldLayoutIdLst>
    <p:sldLayoutId id="2147483687" r:id="rId1"/>
    <p:sldLayoutId id="2147483688"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5.xml"/></Relationships>
</file>

<file path=ppt/slides/_rels/slide2.xml.rels><?xml version="1.0" encoding="UTF-8" standalone="yes"?>
<Relationships xmlns="http://schemas.openxmlformats.org/package/2006/relationships"><Relationship Id="rId8" Type="http://schemas.openxmlformats.org/officeDocument/2006/relationships/image" Target="../media/image7.jpg"/><Relationship Id="rId3" Type="http://schemas.openxmlformats.org/officeDocument/2006/relationships/image" Target="../media/image2.png"/><Relationship Id="rId7" Type="http://schemas.openxmlformats.org/officeDocument/2006/relationships/image" Target="../media/image6.jpg"/><Relationship Id="rId2" Type="http://schemas.openxmlformats.org/officeDocument/2006/relationships/slideLayout" Target="../slideLayouts/slideLayout2.xml"/><Relationship Id="rId1" Type="http://schemas.openxmlformats.org/officeDocument/2006/relationships/tags" Target="../tags/tag6.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 Id="rId9" Type="http://schemas.openxmlformats.org/officeDocument/2006/relationships/image" Target="../media/image8.jpeg"/></Relationships>
</file>

<file path=ppt/slides/_rels/slide3.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4.png"/><Relationship Id="rId7" Type="http://schemas.openxmlformats.org/officeDocument/2006/relationships/image" Target="../media/image7.jpg"/><Relationship Id="rId2" Type="http://schemas.openxmlformats.org/officeDocument/2006/relationships/slideLayout" Target="../slideLayouts/slideLayout2.xml"/><Relationship Id="rId1" Type="http://schemas.openxmlformats.org/officeDocument/2006/relationships/tags" Target="../tags/tag7.xml"/><Relationship Id="rId6" Type="http://schemas.openxmlformats.org/officeDocument/2006/relationships/image" Target="../media/image10.png"/><Relationship Id="rId5" Type="http://schemas.openxmlformats.org/officeDocument/2006/relationships/image" Target="../media/image6.jp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8" Type="http://schemas.openxmlformats.org/officeDocument/2006/relationships/hyperlink" Target="https://www.flickr.com/photos/132295270@N07/48317539791" TargetMode="External"/><Relationship Id="rId3" Type="http://schemas.openxmlformats.org/officeDocument/2006/relationships/hyperlink" Target="https://pixabay.com/photos/frogspawn-spawn-nature-toad-swamp-5166319/" TargetMode="External"/><Relationship Id="rId7" Type="http://schemas.openxmlformats.org/officeDocument/2006/relationships/hyperlink" Target="https://pixabay.com/users/efraimstochter-12351/" TargetMode="External"/><Relationship Id="rId2" Type="http://schemas.openxmlformats.org/officeDocument/2006/relationships/slideLayout" Target="../slideLayouts/slideLayout2.xml"/><Relationship Id="rId1" Type="http://schemas.openxmlformats.org/officeDocument/2006/relationships/tags" Target="../tags/tag8.xml"/><Relationship Id="rId6" Type="http://schemas.openxmlformats.org/officeDocument/2006/relationships/hyperlink" Target="https://pixabay.com/photos/tadpole-spring-frog-swim-curious-1403191/" TargetMode="External"/><Relationship Id="rId5" Type="http://schemas.openxmlformats.org/officeDocument/2006/relationships/hyperlink" Target="https://pixabay.com/service/license/" TargetMode="External"/><Relationship Id="rId10" Type="http://schemas.openxmlformats.org/officeDocument/2006/relationships/hyperlink" Target="https://creativecommons.org/licenses/by/2.0/" TargetMode="External"/><Relationship Id="rId4" Type="http://schemas.openxmlformats.org/officeDocument/2006/relationships/hyperlink" Target="https://pixabay.com/users/mojpe-885231/" TargetMode="External"/><Relationship Id="rId9" Type="http://schemas.openxmlformats.org/officeDocument/2006/relationships/hyperlink" Target="https://www.flickr.com/photos/132295270@N07/" TargetMode="External"/></Relationships>
</file>

<file path=ppt/slides/_rels/slide5.xml.rels><?xml version="1.0" encoding="UTF-8" standalone="yes"?>
<Relationships xmlns="http://schemas.openxmlformats.org/package/2006/relationships"><Relationship Id="rId8" Type="http://schemas.openxmlformats.org/officeDocument/2006/relationships/hyperlink" Target="https://pixabay.com/photos/frog-water-frog-lily-pads-amphibian-2211972/" TargetMode="External"/><Relationship Id="rId3" Type="http://schemas.openxmlformats.org/officeDocument/2006/relationships/hyperlink" Target="https://pixabay.com/photos/tadpole-frog-amphibious-2243033/" TargetMode="External"/><Relationship Id="rId7" Type="http://schemas.openxmlformats.org/officeDocument/2006/relationships/hyperlink" Target="https://pixabay.com/de/users/hos70-2319664/" TargetMode="External"/><Relationship Id="rId2" Type="http://schemas.openxmlformats.org/officeDocument/2006/relationships/slideLayout" Target="../slideLayouts/slideLayout2.xml"/><Relationship Id="rId1" Type="http://schemas.openxmlformats.org/officeDocument/2006/relationships/tags" Target="../tags/tag9.xml"/><Relationship Id="rId6" Type="http://schemas.openxmlformats.org/officeDocument/2006/relationships/hyperlink" Target="https://search.creativecommons.org/photos/025174ae-5a0d-4077-b6b1-6b541202df38" TargetMode="External"/><Relationship Id="rId5" Type="http://schemas.openxmlformats.org/officeDocument/2006/relationships/hyperlink" Target="https://pixabay.com/service/license/" TargetMode="External"/><Relationship Id="rId4" Type="http://schemas.openxmlformats.org/officeDocument/2006/relationships/hyperlink" Target="https://pixabay.com/users/aguasas-5147816/" TargetMode="External"/><Relationship Id="rId9" Type="http://schemas.openxmlformats.org/officeDocument/2006/relationships/hyperlink" Target="https://pixabay.com/users/couleur-1195798/"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13B79F8-2DEB-4660-898C-5DB225F6C854}"/>
              </a:ext>
            </a:extLst>
          </p:cNvPr>
          <p:cNvSpPr>
            <a:spLocks noGrp="1"/>
          </p:cNvSpPr>
          <p:nvPr>
            <p:ph type="title"/>
          </p:nvPr>
        </p:nvSpPr>
        <p:spPr/>
        <p:txBody>
          <a:bodyPr/>
          <a:lstStyle/>
          <a:p>
            <a:endParaRPr lang="en-GB" dirty="0"/>
          </a:p>
        </p:txBody>
      </p:sp>
      <p:graphicFrame>
        <p:nvGraphicFramePr>
          <p:cNvPr id="4" name="Tableau 10">
            <a:extLst>
              <a:ext uri="{FF2B5EF4-FFF2-40B4-BE49-F238E27FC236}">
                <a16:creationId xmlns:a16="http://schemas.microsoft.com/office/drawing/2014/main" id="{FD203832-1D4D-45FB-84C8-83E4708C96F6}"/>
              </a:ext>
            </a:extLst>
          </p:cNvPr>
          <p:cNvGraphicFramePr>
            <a:graphicFrameLocks noGrp="1"/>
          </p:cNvGraphicFramePr>
          <p:nvPr>
            <p:extLst>
              <p:ext uri="{D42A27DB-BD31-4B8C-83A1-F6EECF244321}">
                <p14:modId xmlns:p14="http://schemas.microsoft.com/office/powerpoint/2010/main" val="350694832"/>
              </p:ext>
            </p:extLst>
          </p:nvPr>
        </p:nvGraphicFramePr>
        <p:xfrm>
          <a:off x="2405744" y="1757525"/>
          <a:ext cx="7182831" cy="3715255"/>
        </p:xfrm>
        <a:graphic>
          <a:graphicData uri="http://schemas.openxmlformats.org/drawingml/2006/table">
            <a:tbl>
              <a:tblPr firstRow="1" bandRow="1">
                <a:tableStyleId>{5C22544A-7EE6-4342-B048-85BDC9FD1C3A}</a:tableStyleId>
              </a:tblPr>
              <a:tblGrid>
                <a:gridCol w="3176355">
                  <a:extLst>
                    <a:ext uri="{9D8B030D-6E8A-4147-A177-3AD203B41FA5}">
                      <a16:colId xmlns:a16="http://schemas.microsoft.com/office/drawing/2014/main" val="630942136"/>
                    </a:ext>
                  </a:extLst>
                </a:gridCol>
                <a:gridCol w="4006476">
                  <a:extLst>
                    <a:ext uri="{9D8B030D-6E8A-4147-A177-3AD203B41FA5}">
                      <a16:colId xmlns:a16="http://schemas.microsoft.com/office/drawing/2014/main" val="1633938555"/>
                    </a:ext>
                  </a:extLst>
                </a:gridCol>
              </a:tblGrid>
              <a:tr h="743051">
                <a:tc gridSpan="2">
                  <a:txBody>
                    <a:bodyPr/>
                    <a:lstStyle/>
                    <a:p>
                      <a:r>
                        <a:rPr lang="en-GB" sz="2400" b="0" dirty="0">
                          <a:latin typeface="Arial" panose="020B0604020202020204" pitchFamily="34" charset="0"/>
                          <a:cs typeface="Arial" panose="020B0604020202020204" pitchFamily="34" charset="0"/>
                        </a:rPr>
                        <a:t>The Life Cycle of a Frog</a:t>
                      </a: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8756"/>
                    </a:solidFill>
                  </a:tcPr>
                </a:tc>
                <a:tc hMerge="1">
                  <a:txBody>
                    <a:bodyPr/>
                    <a:lstStyle/>
                    <a:p>
                      <a:endParaRPr lang="en-GB"/>
                    </a:p>
                  </a:txBody>
                  <a:tcPr/>
                </a:tc>
                <a:extLst>
                  <a:ext uri="{0D108BD9-81ED-4DB2-BD59-A6C34878D82A}">
                    <a16:rowId xmlns:a16="http://schemas.microsoft.com/office/drawing/2014/main" val="4149820139"/>
                  </a:ext>
                </a:extLst>
              </a:tr>
              <a:tr h="743051">
                <a:tc>
                  <a:txBody>
                    <a:bodyPr/>
                    <a:lstStyle/>
                    <a:p>
                      <a:r>
                        <a:rPr lang="en-US" sz="1800" b="0" dirty="0">
                          <a:solidFill>
                            <a:srgbClr val="57595A"/>
                          </a:solidFill>
                          <a:latin typeface="Arial"/>
                          <a:cs typeface="Arial"/>
                        </a:rPr>
                        <a:t>Name of resource</a:t>
                      </a:r>
                      <a:endParaRPr lang="en-GB" sz="1800" b="0" dirty="0">
                        <a:solidFill>
                          <a:srgbClr val="57595A"/>
                        </a:solidFill>
                        <a:latin typeface="Arial"/>
                        <a:cs typeface="Arial"/>
                      </a:endParaRPr>
                    </a:p>
                  </a:txBody>
                  <a:tcPr anchor="ctr">
                    <a:lnL w="12700" cap="flat" cmpd="sng" algn="ctr">
                      <a:no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F5E9"/>
                    </a:solidFill>
                  </a:tcPr>
                </a:tc>
                <a:tc>
                  <a:txBody>
                    <a:bodyPr/>
                    <a:lstStyle/>
                    <a:p>
                      <a:r>
                        <a:rPr lang="en-GB" sz="1800" b="0" dirty="0">
                          <a:solidFill>
                            <a:srgbClr val="57595A"/>
                          </a:solidFill>
                          <a:latin typeface="Arial"/>
                          <a:cs typeface="Arial"/>
                        </a:rPr>
                        <a:t>Substitution table 1 – With visuals</a:t>
                      </a:r>
                    </a:p>
                  </a:txBody>
                  <a:tcPr anchor="ctr">
                    <a:lnL w="6350" cap="flat" cmpd="sng" algn="ctr">
                      <a:solidFill>
                        <a:schemeClr val="tx1">
                          <a:lumMod val="50000"/>
                          <a:lumOff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F5E9"/>
                    </a:solidFill>
                  </a:tcPr>
                </a:tc>
                <a:extLst>
                  <a:ext uri="{0D108BD9-81ED-4DB2-BD59-A6C34878D82A}">
                    <a16:rowId xmlns:a16="http://schemas.microsoft.com/office/drawing/2014/main" val="2185119296"/>
                  </a:ext>
                </a:extLst>
              </a:tr>
              <a:tr h="743051">
                <a:tc>
                  <a:txBody>
                    <a:bodyPr/>
                    <a:lstStyle/>
                    <a:p>
                      <a:r>
                        <a:rPr lang="en-GB" sz="1800" b="0" dirty="0">
                          <a:solidFill>
                            <a:srgbClr val="57595A"/>
                          </a:solidFill>
                          <a:latin typeface="Arial" panose="020B0604020202020204" pitchFamily="34" charset="0"/>
                          <a:cs typeface="Arial" panose="020B0604020202020204" pitchFamily="34" charset="0"/>
                        </a:rPr>
                        <a:t>Subject(s)</a:t>
                      </a:r>
                    </a:p>
                  </a:txBody>
                  <a:tcPr anchor="ctr">
                    <a:lnL w="12700" cap="flat" cmpd="sng" algn="ctr">
                      <a:no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800" b="0" dirty="0">
                          <a:solidFill>
                            <a:srgbClr val="57595A"/>
                          </a:solidFill>
                          <a:latin typeface="Arial" panose="020B0604020202020204" pitchFamily="34" charset="0"/>
                          <a:cs typeface="Arial" panose="020B0604020202020204" pitchFamily="34" charset="0"/>
                        </a:rPr>
                        <a:t>Science </a:t>
                      </a:r>
                    </a:p>
                  </a:txBody>
                  <a:tcPr anchor="ctr">
                    <a:lnL w="6350" cap="flat" cmpd="sng" algn="ctr">
                      <a:solidFill>
                        <a:schemeClr val="tx1">
                          <a:lumMod val="50000"/>
                          <a:lumOff val="50000"/>
                        </a:schemeClr>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05565616"/>
                  </a:ext>
                </a:extLst>
              </a:tr>
              <a:tr h="743051">
                <a:tc>
                  <a:txBody>
                    <a:bodyPr/>
                    <a:lstStyle/>
                    <a:p>
                      <a:r>
                        <a:rPr lang="en-GB" sz="1800" b="0" dirty="0">
                          <a:solidFill>
                            <a:srgbClr val="57595A"/>
                          </a:solidFill>
                          <a:latin typeface="Arial"/>
                          <a:cs typeface="Arial"/>
                        </a:rPr>
                        <a:t>Key Stage</a:t>
                      </a:r>
                    </a:p>
                  </a:txBody>
                  <a:tcPr anchor="ctr">
                    <a:lnL w="12700" cap="flat" cmpd="sng" algn="ctr">
                      <a:no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F5E9"/>
                    </a:solidFill>
                  </a:tcPr>
                </a:tc>
                <a:tc>
                  <a:txBody>
                    <a:bodyPr/>
                    <a:lstStyle/>
                    <a:p>
                      <a:r>
                        <a:rPr lang="en-GB" sz="1800" b="0" dirty="0">
                          <a:solidFill>
                            <a:srgbClr val="57595A"/>
                          </a:solidFill>
                          <a:latin typeface="Arial" panose="020B0604020202020204" pitchFamily="34" charset="0"/>
                          <a:cs typeface="Arial" panose="020B0604020202020204" pitchFamily="34" charset="0"/>
                        </a:rPr>
                        <a:t>Primary</a:t>
                      </a:r>
                    </a:p>
                  </a:txBody>
                  <a:tcPr anchor="ctr">
                    <a:lnL w="6350" cap="flat" cmpd="sng" algn="ctr">
                      <a:solidFill>
                        <a:schemeClr val="tx1">
                          <a:lumMod val="50000"/>
                          <a:lumOff val="50000"/>
                        </a:schemeClr>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FF5E9"/>
                    </a:solidFill>
                  </a:tcPr>
                </a:tc>
                <a:extLst>
                  <a:ext uri="{0D108BD9-81ED-4DB2-BD59-A6C34878D82A}">
                    <a16:rowId xmlns:a16="http://schemas.microsoft.com/office/drawing/2014/main" val="1577974324"/>
                  </a:ext>
                </a:extLst>
              </a:tr>
              <a:tr h="743051">
                <a:tc>
                  <a:txBody>
                    <a:bodyPr/>
                    <a:lstStyle/>
                    <a:p>
                      <a:r>
                        <a:rPr lang="en-GB" sz="1800" b="0" dirty="0">
                          <a:solidFill>
                            <a:srgbClr val="57595A"/>
                          </a:solidFill>
                          <a:latin typeface="Arial"/>
                          <a:cs typeface="Arial"/>
                        </a:rPr>
                        <a:t>Topic</a:t>
                      </a:r>
                    </a:p>
                  </a:txBody>
                  <a:tcPr anchor="ctr">
                    <a:lnL w="12700" cap="flat" cmpd="sng" algn="ctr">
                      <a:no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800" b="0" dirty="0">
                          <a:solidFill>
                            <a:srgbClr val="57595A"/>
                          </a:solidFill>
                          <a:latin typeface="Arial" panose="020B0604020202020204" pitchFamily="34" charset="0"/>
                          <a:cs typeface="Arial" panose="020B0604020202020204" pitchFamily="34" charset="0"/>
                        </a:rPr>
                        <a:t>Living things and their habitats</a:t>
                      </a:r>
                    </a:p>
                  </a:txBody>
                  <a:tcPr anchor="ctr">
                    <a:lnL w="6350" cap="flat" cmpd="sng" algn="ctr">
                      <a:solidFill>
                        <a:schemeClr val="tx1">
                          <a:lumMod val="50000"/>
                          <a:lumOff val="50000"/>
                        </a:schemeClr>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232932925"/>
                  </a:ext>
                </a:extLst>
              </a:tr>
            </a:tbl>
          </a:graphicData>
        </a:graphic>
      </p:graphicFrame>
    </p:spTree>
    <p:custDataLst>
      <p:tags r:id="rId1"/>
    </p:custDataLst>
    <p:extLst>
      <p:ext uri="{BB962C8B-B14F-4D97-AF65-F5344CB8AC3E}">
        <p14:creationId xmlns:p14="http://schemas.microsoft.com/office/powerpoint/2010/main" val="20376600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4FCD78D4-57F2-4872-9C07-4C416508382F}"/>
              </a:ext>
            </a:extLst>
          </p:cNvPr>
          <p:cNvGraphicFramePr>
            <a:graphicFrameLocks noGrp="1"/>
          </p:cNvGraphicFramePr>
          <p:nvPr>
            <p:extLst>
              <p:ext uri="{D42A27DB-BD31-4B8C-83A1-F6EECF244321}">
                <p14:modId xmlns:p14="http://schemas.microsoft.com/office/powerpoint/2010/main" val="1033240605"/>
              </p:ext>
            </p:extLst>
          </p:nvPr>
        </p:nvGraphicFramePr>
        <p:xfrm>
          <a:off x="358066" y="363984"/>
          <a:ext cx="11699289" cy="5824309"/>
        </p:xfrm>
        <a:graphic>
          <a:graphicData uri="http://schemas.openxmlformats.org/drawingml/2006/table">
            <a:tbl>
              <a:tblPr firstRow="1" bandRow="1">
                <a:tableStyleId>{5C22544A-7EE6-4342-B048-85BDC9FD1C3A}</a:tableStyleId>
              </a:tblPr>
              <a:tblGrid>
                <a:gridCol w="983098">
                  <a:extLst>
                    <a:ext uri="{9D8B030D-6E8A-4147-A177-3AD203B41FA5}">
                      <a16:colId xmlns:a16="http://schemas.microsoft.com/office/drawing/2014/main" val="3513811878"/>
                    </a:ext>
                  </a:extLst>
                </a:gridCol>
                <a:gridCol w="3652174">
                  <a:extLst>
                    <a:ext uri="{9D8B030D-6E8A-4147-A177-3AD203B41FA5}">
                      <a16:colId xmlns:a16="http://schemas.microsoft.com/office/drawing/2014/main" val="415352546"/>
                    </a:ext>
                  </a:extLst>
                </a:gridCol>
                <a:gridCol w="6592021">
                  <a:extLst>
                    <a:ext uri="{9D8B030D-6E8A-4147-A177-3AD203B41FA5}">
                      <a16:colId xmlns:a16="http://schemas.microsoft.com/office/drawing/2014/main" val="34413818"/>
                    </a:ext>
                  </a:extLst>
                </a:gridCol>
                <a:gridCol w="471996">
                  <a:extLst>
                    <a:ext uri="{9D8B030D-6E8A-4147-A177-3AD203B41FA5}">
                      <a16:colId xmlns:a16="http://schemas.microsoft.com/office/drawing/2014/main" val="369149102"/>
                    </a:ext>
                  </a:extLst>
                </a:gridCol>
              </a:tblGrid>
              <a:tr h="5824309">
                <a:tc>
                  <a:txBody>
                    <a:bodyPr/>
                    <a:lstStyle/>
                    <a:p>
                      <a:endParaRPr lang="en-GB" dirty="0"/>
                    </a:p>
                  </a:txBody>
                  <a:tcPr>
                    <a:lnL w="28575" cap="flat" cmpd="sng" algn="ctr">
                      <a:solidFill>
                        <a:srgbClr val="C00000"/>
                      </a:solidFill>
                      <a:prstDash val="solid"/>
                      <a:round/>
                      <a:headEnd type="none" w="med" len="med"/>
                      <a:tailEnd type="none" w="med" len="med"/>
                    </a:lnL>
                    <a:lnR w="28575" cap="flat" cmpd="sng" algn="ctr">
                      <a:solidFill>
                        <a:srgbClr val="C00000"/>
                      </a:solidFill>
                      <a:prstDash val="solid"/>
                      <a:round/>
                      <a:headEnd type="none" w="med" len="med"/>
                      <a:tailEnd type="none" w="med" len="med"/>
                    </a:lnR>
                    <a:lnT w="28575" cap="flat" cmpd="sng" algn="ctr">
                      <a:solidFill>
                        <a:srgbClr val="C00000"/>
                      </a:solidFill>
                      <a:prstDash val="solid"/>
                      <a:round/>
                      <a:headEnd type="none" w="med" len="med"/>
                      <a:tailEnd type="none" w="med" len="med"/>
                    </a:lnT>
                    <a:lnB w="28575" cap="flat" cmpd="sng" algn="ctr">
                      <a:solidFill>
                        <a:srgbClr val="C00000"/>
                      </a:solidFill>
                      <a:prstDash val="solid"/>
                      <a:round/>
                      <a:headEnd type="none" w="med" len="med"/>
                      <a:tailEnd type="none" w="med" len="med"/>
                    </a:lnB>
                    <a:noFill/>
                  </a:tcPr>
                </a:tc>
                <a:tc>
                  <a:txBody>
                    <a:bodyPr/>
                    <a:lstStyle/>
                    <a:p>
                      <a:endParaRPr lang="en-GB" dirty="0"/>
                    </a:p>
                  </a:txBody>
                  <a:tcPr>
                    <a:lnL w="28575" cap="flat" cmpd="sng" algn="ctr">
                      <a:solidFill>
                        <a:srgbClr val="C00000"/>
                      </a:solidFill>
                      <a:prstDash val="solid"/>
                      <a:round/>
                      <a:headEnd type="none" w="med" len="med"/>
                      <a:tailEnd type="none" w="med" len="med"/>
                    </a:lnL>
                    <a:lnR w="28575" cap="flat" cmpd="sng" algn="ctr">
                      <a:solidFill>
                        <a:srgbClr val="C00000"/>
                      </a:solidFill>
                      <a:prstDash val="solid"/>
                      <a:round/>
                      <a:headEnd type="none" w="med" len="med"/>
                      <a:tailEnd type="none" w="med" len="med"/>
                    </a:lnR>
                    <a:lnT w="28575" cap="flat" cmpd="sng" algn="ctr">
                      <a:solidFill>
                        <a:srgbClr val="C00000"/>
                      </a:solidFill>
                      <a:prstDash val="solid"/>
                      <a:round/>
                      <a:headEnd type="none" w="med" len="med"/>
                      <a:tailEnd type="none" w="med" len="med"/>
                    </a:lnT>
                    <a:lnB w="28575" cap="flat" cmpd="sng" algn="ctr">
                      <a:solidFill>
                        <a:srgbClr val="C00000"/>
                      </a:solidFill>
                      <a:prstDash val="solid"/>
                      <a:round/>
                      <a:headEnd type="none" w="med" len="med"/>
                      <a:tailEnd type="none" w="med" len="med"/>
                    </a:lnB>
                    <a:noFill/>
                  </a:tcPr>
                </a:tc>
                <a:tc>
                  <a:txBody>
                    <a:bodyPr/>
                    <a:lstStyle/>
                    <a:p>
                      <a:endParaRPr lang="en-GB" dirty="0"/>
                    </a:p>
                  </a:txBody>
                  <a:tcPr>
                    <a:lnL w="28575" cap="flat" cmpd="sng" algn="ctr">
                      <a:solidFill>
                        <a:srgbClr val="C00000"/>
                      </a:solidFill>
                      <a:prstDash val="solid"/>
                      <a:round/>
                      <a:headEnd type="none" w="med" len="med"/>
                      <a:tailEnd type="none" w="med" len="med"/>
                    </a:lnL>
                    <a:lnR w="28575" cap="flat" cmpd="sng" algn="ctr">
                      <a:solidFill>
                        <a:srgbClr val="C00000"/>
                      </a:solidFill>
                      <a:prstDash val="solid"/>
                      <a:round/>
                      <a:headEnd type="none" w="med" len="med"/>
                      <a:tailEnd type="none" w="med" len="med"/>
                    </a:lnR>
                    <a:lnT w="28575" cap="flat" cmpd="sng" algn="ctr">
                      <a:solidFill>
                        <a:srgbClr val="C00000"/>
                      </a:solidFill>
                      <a:prstDash val="solid"/>
                      <a:round/>
                      <a:headEnd type="none" w="med" len="med"/>
                      <a:tailEnd type="none" w="med" len="med"/>
                    </a:lnT>
                    <a:lnB w="28575" cap="flat" cmpd="sng" algn="ctr">
                      <a:solidFill>
                        <a:srgbClr val="C00000"/>
                      </a:solidFill>
                      <a:prstDash val="solid"/>
                      <a:round/>
                      <a:headEnd type="none" w="med" len="med"/>
                      <a:tailEnd type="none" w="med" len="med"/>
                    </a:lnB>
                    <a:noFill/>
                  </a:tcPr>
                </a:tc>
                <a:tc>
                  <a:txBody>
                    <a:bodyPr/>
                    <a:lstStyle/>
                    <a:p>
                      <a:endParaRPr lang="en-GB" dirty="0"/>
                    </a:p>
                  </a:txBody>
                  <a:tcPr>
                    <a:lnL w="28575" cap="flat" cmpd="sng" algn="ctr">
                      <a:solidFill>
                        <a:srgbClr val="C00000"/>
                      </a:solidFill>
                      <a:prstDash val="solid"/>
                      <a:round/>
                      <a:headEnd type="none" w="med" len="med"/>
                      <a:tailEnd type="none" w="med" len="med"/>
                    </a:lnL>
                    <a:lnR w="28575" cap="flat" cmpd="sng" algn="ctr">
                      <a:solidFill>
                        <a:srgbClr val="C00000"/>
                      </a:solidFill>
                      <a:prstDash val="solid"/>
                      <a:round/>
                      <a:headEnd type="none" w="med" len="med"/>
                      <a:tailEnd type="none" w="med" len="med"/>
                    </a:lnR>
                    <a:lnT w="28575" cap="flat" cmpd="sng" algn="ctr">
                      <a:solidFill>
                        <a:srgbClr val="C00000"/>
                      </a:solidFill>
                      <a:prstDash val="solid"/>
                      <a:round/>
                      <a:headEnd type="none" w="med" len="med"/>
                      <a:tailEnd type="none" w="med" len="med"/>
                    </a:lnT>
                    <a:lnB w="28575" cap="flat" cmpd="sng" algn="ctr">
                      <a:solidFill>
                        <a:srgbClr val="C00000"/>
                      </a:solidFill>
                      <a:prstDash val="solid"/>
                      <a:round/>
                      <a:headEnd type="none" w="med" len="med"/>
                      <a:tailEnd type="none" w="med" len="med"/>
                    </a:lnB>
                    <a:noFill/>
                  </a:tcPr>
                </a:tc>
                <a:extLst>
                  <a:ext uri="{0D108BD9-81ED-4DB2-BD59-A6C34878D82A}">
                    <a16:rowId xmlns:a16="http://schemas.microsoft.com/office/drawing/2014/main" val="726126453"/>
                  </a:ext>
                </a:extLst>
              </a:tr>
            </a:tbl>
          </a:graphicData>
        </a:graphic>
      </p:graphicFrame>
      <p:sp>
        <p:nvSpPr>
          <p:cNvPr id="6" name="TextBox 5">
            <a:extLst>
              <a:ext uri="{FF2B5EF4-FFF2-40B4-BE49-F238E27FC236}">
                <a16:creationId xmlns:a16="http://schemas.microsoft.com/office/drawing/2014/main" id="{D632D90A-CDB0-442A-B78B-A49888000E9E}"/>
              </a:ext>
            </a:extLst>
          </p:cNvPr>
          <p:cNvSpPr txBox="1"/>
          <p:nvPr/>
        </p:nvSpPr>
        <p:spPr>
          <a:xfrm>
            <a:off x="626973" y="2544501"/>
            <a:ext cx="646331" cy="369332"/>
          </a:xfrm>
          <a:prstGeom prst="rect">
            <a:avLst/>
          </a:prstGeom>
          <a:noFill/>
        </p:spPr>
        <p:txBody>
          <a:bodyPr wrap="none" rtlCol="0">
            <a:spAutoFit/>
          </a:bodyPr>
          <a:lstStyle/>
          <a:p>
            <a:r>
              <a:rPr lang="en-GB" dirty="0"/>
              <a:t>The </a:t>
            </a:r>
          </a:p>
        </p:txBody>
      </p:sp>
      <p:sp>
        <p:nvSpPr>
          <p:cNvPr id="7" name="TextBox 6">
            <a:extLst>
              <a:ext uri="{FF2B5EF4-FFF2-40B4-BE49-F238E27FC236}">
                <a16:creationId xmlns:a16="http://schemas.microsoft.com/office/drawing/2014/main" id="{B1C92698-FBFD-4FA1-805D-802DAF07510B}"/>
              </a:ext>
            </a:extLst>
          </p:cNvPr>
          <p:cNvSpPr txBox="1"/>
          <p:nvPr/>
        </p:nvSpPr>
        <p:spPr>
          <a:xfrm>
            <a:off x="719260" y="3381486"/>
            <a:ext cx="513704" cy="369332"/>
          </a:xfrm>
          <a:prstGeom prst="rect">
            <a:avLst/>
          </a:prstGeom>
          <a:noFill/>
        </p:spPr>
        <p:txBody>
          <a:bodyPr wrap="square" rtlCol="0">
            <a:spAutoFit/>
          </a:bodyPr>
          <a:lstStyle/>
          <a:p>
            <a:r>
              <a:rPr lang="en-GB" dirty="0"/>
              <a:t>A </a:t>
            </a:r>
          </a:p>
        </p:txBody>
      </p:sp>
      <p:pic>
        <p:nvPicPr>
          <p:cNvPr id="9" name="Picture 8">
            <a:extLst>
              <a:ext uri="{FF2B5EF4-FFF2-40B4-BE49-F238E27FC236}">
                <a16:creationId xmlns:a16="http://schemas.microsoft.com/office/drawing/2014/main" id="{62474B79-A73F-4342-BF39-ED4588014974}"/>
              </a:ext>
            </a:extLst>
          </p:cNvPr>
          <p:cNvPicPr>
            <a:picLocks noChangeAspect="1"/>
          </p:cNvPicPr>
          <p:nvPr/>
        </p:nvPicPr>
        <p:blipFill>
          <a:blip r:embed="rId3"/>
          <a:stretch>
            <a:fillRect/>
          </a:stretch>
        </p:blipFill>
        <p:spPr>
          <a:xfrm>
            <a:off x="1509204" y="932942"/>
            <a:ext cx="2036114" cy="1392260"/>
          </a:xfrm>
          <a:prstGeom prst="rect">
            <a:avLst/>
          </a:prstGeom>
        </p:spPr>
      </p:pic>
      <p:sp>
        <p:nvSpPr>
          <p:cNvPr id="12" name="TextBox 11">
            <a:extLst>
              <a:ext uri="{FF2B5EF4-FFF2-40B4-BE49-F238E27FC236}">
                <a16:creationId xmlns:a16="http://schemas.microsoft.com/office/drawing/2014/main" id="{B0BD69D3-DF8A-4E5F-983C-84CDC7112C87}"/>
              </a:ext>
            </a:extLst>
          </p:cNvPr>
          <p:cNvSpPr txBox="1"/>
          <p:nvPr/>
        </p:nvSpPr>
        <p:spPr>
          <a:xfrm>
            <a:off x="3799292" y="1310519"/>
            <a:ext cx="582211" cy="369332"/>
          </a:xfrm>
          <a:prstGeom prst="rect">
            <a:avLst/>
          </a:prstGeom>
          <a:noFill/>
        </p:spPr>
        <p:txBody>
          <a:bodyPr wrap="none" rtlCol="0">
            <a:spAutoFit/>
          </a:bodyPr>
          <a:lstStyle/>
          <a:p>
            <a:r>
              <a:rPr lang="en-GB" dirty="0"/>
              <a:t>frog</a:t>
            </a:r>
          </a:p>
        </p:txBody>
      </p:sp>
      <p:sp>
        <p:nvSpPr>
          <p:cNvPr id="13" name="TextBox 12">
            <a:extLst>
              <a:ext uri="{FF2B5EF4-FFF2-40B4-BE49-F238E27FC236}">
                <a16:creationId xmlns:a16="http://schemas.microsoft.com/office/drawing/2014/main" id="{DC2B1D84-7B1B-473B-A96B-584BC8BECA97}"/>
              </a:ext>
            </a:extLst>
          </p:cNvPr>
          <p:cNvSpPr txBox="1"/>
          <p:nvPr/>
        </p:nvSpPr>
        <p:spPr>
          <a:xfrm>
            <a:off x="3608585" y="3177606"/>
            <a:ext cx="941283" cy="369332"/>
          </a:xfrm>
          <a:prstGeom prst="rect">
            <a:avLst/>
          </a:prstGeom>
          <a:noFill/>
        </p:spPr>
        <p:txBody>
          <a:bodyPr wrap="none" rtlCol="0">
            <a:spAutoFit/>
          </a:bodyPr>
          <a:lstStyle/>
          <a:p>
            <a:r>
              <a:rPr lang="en-GB" dirty="0"/>
              <a:t>tadpole</a:t>
            </a:r>
          </a:p>
        </p:txBody>
      </p:sp>
      <p:sp>
        <p:nvSpPr>
          <p:cNvPr id="14" name="TextBox 13">
            <a:extLst>
              <a:ext uri="{FF2B5EF4-FFF2-40B4-BE49-F238E27FC236}">
                <a16:creationId xmlns:a16="http://schemas.microsoft.com/office/drawing/2014/main" id="{2C2295F3-F5C2-44E9-AB74-B84F03616882}"/>
              </a:ext>
            </a:extLst>
          </p:cNvPr>
          <p:cNvSpPr txBox="1"/>
          <p:nvPr/>
        </p:nvSpPr>
        <p:spPr>
          <a:xfrm>
            <a:off x="3711502" y="4976362"/>
            <a:ext cx="825867" cy="369332"/>
          </a:xfrm>
          <a:prstGeom prst="rect">
            <a:avLst/>
          </a:prstGeom>
          <a:noFill/>
        </p:spPr>
        <p:txBody>
          <a:bodyPr wrap="none" rtlCol="0">
            <a:spAutoFit/>
          </a:bodyPr>
          <a:lstStyle/>
          <a:p>
            <a:r>
              <a:rPr lang="en-GB" dirty="0"/>
              <a:t>froglet</a:t>
            </a:r>
          </a:p>
        </p:txBody>
      </p:sp>
      <p:sp>
        <p:nvSpPr>
          <p:cNvPr id="15" name="TextBox 14">
            <a:extLst>
              <a:ext uri="{FF2B5EF4-FFF2-40B4-BE49-F238E27FC236}">
                <a16:creationId xmlns:a16="http://schemas.microsoft.com/office/drawing/2014/main" id="{82B7818A-0E3A-4134-804C-4DE74D568BC9}"/>
              </a:ext>
            </a:extLst>
          </p:cNvPr>
          <p:cNvSpPr txBox="1"/>
          <p:nvPr/>
        </p:nvSpPr>
        <p:spPr>
          <a:xfrm>
            <a:off x="5052827" y="1976728"/>
            <a:ext cx="3690615" cy="369332"/>
          </a:xfrm>
          <a:prstGeom prst="rect">
            <a:avLst/>
          </a:prstGeom>
          <a:noFill/>
        </p:spPr>
        <p:txBody>
          <a:bodyPr wrap="square" rtlCol="0">
            <a:spAutoFit/>
          </a:bodyPr>
          <a:lstStyle/>
          <a:p>
            <a:r>
              <a:rPr lang="en-GB" dirty="0"/>
              <a:t>lays some eggs called frogspawn  </a:t>
            </a:r>
          </a:p>
        </p:txBody>
      </p:sp>
      <p:sp>
        <p:nvSpPr>
          <p:cNvPr id="16" name="TextBox 15">
            <a:extLst>
              <a:ext uri="{FF2B5EF4-FFF2-40B4-BE49-F238E27FC236}">
                <a16:creationId xmlns:a16="http://schemas.microsoft.com/office/drawing/2014/main" id="{2D4A1223-D4FD-45D5-9B95-5EBAC54CAB08}"/>
              </a:ext>
            </a:extLst>
          </p:cNvPr>
          <p:cNvSpPr txBox="1"/>
          <p:nvPr/>
        </p:nvSpPr>
        <p:spPr>
          <a:xfrm>
            <a:off x="5052827" y="1359318"/>
            <a:ext cx="3196971" cy="369332"/>
          </a:xfrm>
          <a:prstGeom prst="rect">
            <a:avLst/>
          </a:prstGeom>
          <a:noFill/>
        </p:spPr>
        <p:txBody>
          <a:bodyPr wrap="square" rtlCol="0">
            <a:spAutoFit/>
          </a:bodyPr>
          <a:lstStyle/>
          <a:p>
            <a:r>
              <a:rPr lang="en-GB" dirty="0"/>
              <a:t>hatches out of the frogspawn</a:t>
            </a:r>
          </a:p>
        </p:txBody>
      </p:sp>
      <p:sp>
        <p:nvSpPr>
          <p:cNvPr id="17" name="TextBox 16">
            <a:extLst>
              <a:ext uri="{FF2B5EF4-FFF2-40B4-BE49-F238E27FC236}">
                <a16:creationId xmlns:a16="http://schemas.microsoft.com/office/drawing/2014/main" id="{7211427B-3ED5-4900-91CC-8854C74C3FE8}"/>
              </a:ext>
            </a:extLst>
          </p:cNvPr>
          <p:cNvSpPr txBox="1"/>
          <p:nvPr/>
        </p:nvSpPr>
        <p:spPr>
          <a:xfrm>
            <a:off x="5052827" y="590232"/>
            <a:ext cx="2961265" cy="369332"/>
          </a:xfrm>
          <a:prstGeom prst="rect">
            <a:avLst/>
          </a:prstGeom>
          <a:noFill/>
        </p:spPr>
        <p:txBody>
          <a:bodyPr wrap="square" rtlCol="0">
            <a:spAutoFit/>
          </a:bodyPr>
          <a:lstStyle/>
          <a:p>
            <a:r>
              <a:rPr lang="en-GB" dirty="0"/>
              <a:t>has a long tail and no legs</a:t>
            </a:r>
          </a:p>
        </p:txBody>
      </p:sp>
      <p:sp>
        <p:nvSpPr>
          <p:cNvPr id="18" name="TextBox 17">
            <a:extLst>
              <a:ext uri="{FF2B5EF4-FFF2-40B4-BE49-F238E27FC236}">
                <a16:creationId xmlns:a16="http://schemas.microsoft.com/office/drawing/2014/main" id="{469E07C6-E98E-4F6D-9056-BD7B4791D3BE}"/>
              </a:ext>
            </a:extLst>
          </p:cNvPr>
          <p:cNvSpPr txBox="1"/>
          <p:nvPr/>
        </p:nvSpPr>
        <p:spPr>
          <a:xfrm>
            <a:off x="5052827" y="3671527"/>
            <a:ext cx="2593345" cy="369332"/>
          </a:xfrm>
          <a:prstGeom prst="rect">
            <a:avLst/>
          </a:prstGeom>
          <a:noFill/>
        </p:spPr>
        <p:txBody>
          <a:bodyPr wrap="square" rtlCol="0">
            <a:spAutoFit/>
          </a:bodyPr>
          <a:lstStyle/>
          <a:p>
            <a:r>
              <a:rPr lang="en-GB" dirty="0"/>
              <a:t>grows two front legs</a:t>
            </a:r>
          </a:p>
        </p:txBody>
      </p:sp>
      <p:sp>
        <p:nvSpPr>
          <p:cNvPr id="19" name="TextBox 18">
            <a:extLst>
              <a:ext uri="{FF2B5EF4-FFF2-40B4-BE49-F238E27FC236}">
                <a16:creationId xmlns:a16="http://schemas.microsoft.com/office/drawing/2014/main" id="{2FF04ABD-92FB-45A8-9E6A-7D093E272797}"/>
              </a:ext>
            </a:extLst>
          </p:cNvPr>
          <p:cNvSpPr txBox="1"/>
          <p:nvPr/>
        </p:nvSpPr>
        <p:spPr>
          <a:xfrm>
            <a:off x="4934975" y="4475922"/>
            <a:ext cx="4598260" cy="369332"/>
          </a:xfrm>
          <a:prstGeom prst="rect">
            <a:avLst/>
          </a:prstGeom>
          <a:noFill/>
        </p:spPr>
        <p:txBody>
          <a:bodyPr wrap="square" rtlCol="0">
            <a:spAutoFit/>
          </a:bodyPr>
          <a:lstStyle/>
          <a:p>
            <a:r>
              <a:rPr lang="en-GB" dirty="0"/>
              <a:t> loses its tail and becomes an adult  frog</a:t>
            </a:r>
          </a:p>
        </p:txBody>
      </p:sp>
      <p:sp>
        <p:nvSpPr>
          <p:cNvPr id="20" name="TextBox 19">
            <a:extLst>
              <a:ext uri="{FF2B5EF4-FFF2-40B4-BE49-F238E27FC236}">
                <a16:creationId xmlns:a16="http://schemas.microsoft.com/office/drawing/2014/main" id="{CBAA73C7-6411-4EB5-B22A-5AF410C9CA2A}"/>
              </a:ext>
            </a:extLst>
          </p:cNvPr>
          <p:cNvSpPr txBox="1"/>
          <p:nvPr/>
        </p:nvSpPr>
        <p:spPr>
          <a:xfrm>
            <a:off x="4956069" y="2695549"/>
            <a:ext cx="4653492" cy="646331"/>
          </a:xfrm>
          <a:prstGeom prst="rect">
            <a:avLst/>
          </a:prstGeom>
          <a:noFill/>
        </p:spPr>
        <p:txBody>
          <a:bodyPr wrap="square" rtlCol="0">
            <a:spAutoFit/>
          </a:bodyPr>
          <a:lstStyle/>
          <a:p>
            <a:r>
              <a:rPr lang="en-GB" dirty="0"/>
              <a:t> is now called a froglet and can climb out of </a:t>
            </a:r>
          </a:p>
          <a:p>
            <a:r>
              <a:rPr lang="en-GB" dirty="0"/>
              <a:t> the water</a:t>
            </a:r>
          </a:p>
        </p:txBody>
      </p:sp>
      <p:sp>
        <p:nvSpPr>
          <p:cNvPr id="21" name="TextBox 20">
            <a:extLst>
              <a:ext uri="{FF2B5EF4-FFF2-40B4-BE49-F238E27FC236}">
                <a16:creationId xmlns:a16="http://schemas.microsoft.com/office/drawing/2014/main" id="{86C37752-0734-411D-A9E5-B4BA8AF1B895}"/>
              </a:ext>
            </a:extLst>
          </p:cNvPr>
          <p:cNvSpPr txBox="1"/>
          <p:nvPr/>
        </p:nvSpPr>
        <p:spPr>
          <a:xfrm>
            <a:off x="5008014" y="5264636"/>
            <a:ext cx="2255883" cy="369332"/>
          </a:xfrm>
          <a:prstGeom prst="rect">
            <a:avLst/>
          </a:prstGeom>
          <a:noFill/>
        </p:spPr>
        <p:txBody>
          <a:bodyPr wrap="square" rtlCol="0">
            <a:spAutoFit/>
          </a:bodyPr>
          <a:lstStyle/>
          <a:p>
            <a:r>
              <a:rPr lang="en-GB" dirty="0"/>
              <a:t>grows two back legs</a:t>
            </a:r>
          </a:p>
        </p:txBody>
      </p:sp>
      <p:pic>
        <p:nvPicPr>
          <p:cNvPr id="22" name="Picture 21" descr="Tadpole, Spring, Frog, Swim, Curious, Small, Tail">
            <a:extLst>
              <a:ext uri="{FF2B5EF4-FFF2-40B4-BE49-F238E27FC236}">
                <a16:creationId xmlns:a16="http://schemas.microsoft.com/office/drawing/2014/main" id="{E6C22DEF-92F8-4E16-A4BB-A398AA821ED0}"/>
              </a:ext>
            </a:extLst>
          </p:cNvPr>
          <p:cNvPicPr/>
          <p:nvPr/>
        </p:nvPicPr>
        <p:blipFill rotWithShape="1">
          <a:blip r:embed="rId4">
            <a:extLst>
              <a:ext uri="{28A0092B-C50C-407E-A947-70E740481C1C}">
                <a14:useLocalDpi xmlns:a14="http://schemas.microsoft.com/office/drawing/2010/main" val="0"/>
              </a:ext>
            </a:extLst>
          </a:blip>
          <a:srcRect l="23770" t="12738" r="16057" b="-1249"/>
          <a:stretch/>
        </p:blipFill>
        <p:spPr bwMode="auto">
          <a:xfrm>
            <a:off x="9692094" y="648960"/>
            <a:ext cx="1435072" cy="757400"/>
          </a:xfrm>
          <a:prstGeom prst="rect">
            <a:avLst/>
          </a:prstGeom>
          <a:noFill/>
          <a:ln>
            <a:noFill/>
          </a:ln>
          <a:extLst>
            <a:ext uri="{53640926-AAD7-44D8-BBD7-CCE9431645EC}">
              <a14:shadowObscured xmlns:a14="http://schemas.microsoft.com/office/drawing/2010/main"/>
            </a:ext>
          </a:extLst>
        </p:spPr>
      </p:pic>
      <p:pic>
        <p:nvPicPr>
          <p:cNvPr id="23" name="Picture 22">
            <a:extLst>
              <a:ext uri="{FF2B5EF4-FFF2-40B4-BE49-F238E27FC236}">
                <a16:creationId xmlns:a16="http://schemas.microsoft.com/office/drawing/2014/main" id="{754741F3-1256-4388-9196-3A083C9192CB}"/>
              </a:ext>
            </a:extLst>
          </p:cNvPr>
          <p:cNvPicPr>
            <a:picLocks noChangeAspect="1"/>
          </p:cNvPicPr>
          <p:nvPr/>
        </p:nvPicPr>
        <p:blipFill>
          <a:blip r:embed="rId5"/>
          <a:stretch>
            <a:fillRect/>
          </a:stretch>
        </p:blipFill>
        <p:spPr>
          <a:xfrm>
            <a:off x="9692094" y="1495185"/>
            <a:ext cx="1483882" cy="734106"/>
          </a:xfrm>
          <a:prstGeom prst="rect">
            <a:avLst/>
          </a:prstGeom>
        </p:spPr>
      </p:pic>
      <p:sp>
        <p:nvSpPr>
          <p:cNvPr id="24" name="TextBox 23">
            <a:extLst>
              <a:ext uri="{FF2B5EF4-FFF2-40B4-BE49-F238E27FC236}">
                <a16:creationId xmlns:a16="http://schemas.microsoft.com/office/drawing/2014/main" id="{2FC83281-920F-4C03-9002-36F5725B08A6}"/>
              </a:ext>
            </a:extLst>
          </p:cNvPr>
          <p:cNvSpPr txBox="1"/>
          <p:nvPr/>
        </p:nvSpPr>
        <p:spPr>
          <a:xfrm>
            <a:off x="11686229" y="3145255"/>
            <a:ext cx="355251" cy="369332"/>
          </a:xfrm>
          <a:prstGeom prst="rect">
            <a:avLst/>
          </a:prstGeom>
          <a:noFill/>
        </p:spPr>
        <p:txBody>
          <a:bodyPr wrap="square" rtlCol="0">
            <a:spAutoFit/>
          </a:bodyPr>
          <a:lstStyle/>
          <a:p>
            <a:r>
              <a:rPr lang="en-GB" dirty="0"/>
              <a:t>.</a:t>
            </a:r>
          </a:p>
        </p:txBody>
      </p:sp>
      <p:pic>
        <p:nvPicPr>
          <p:cNvPr id="27" name="Picture 26">
            <a:extLst>
              <a:ext uri="{FF2B5EF4-FFF2-40B4-BE49-F238E27FC236}">
                <a16:creationId xmlns:a16="http://schemas.microsoft.com/office/drawing/2014/main" id="{8B1CAB3F-0509-44A8-BB07-54CFAD1A4D9E}"/>
              </a:ext>
            </a:extLst>
          </p:cNvPr>
          <p:cNvPicPr>
            <a:picLocks noChangeAspect="1"/>
          </p:cNvPicPr>
          <p:nvPr/>
        </p:nvPicPr>
        <p:blipFill>
          <a:blip r:embed="rId6"/>
          <a:stretch>
            <a:fillRect/>
          </a:stretch>
        </p:blipFill>
        <p:spPr>
          <a:xfrm>
            <a:off x="9711036" y="4211005"/>
            <a:ext cx="1546455" cy="899166"/>
          </a:xfrm>
          <a:prstGeom prst="rect">
            <a:avLst/>
          </a:prstGeom>
        </p:spPr>
      </p:pic>
      <p:pic>
        <p:nvPicPr>
          <p:cNvPr id="31" name="Picture 30" descr="Tadpole, Spring, Frog, Swim, Curious, Small, Tail">
            <a:extLst>
              <a:ext uri="{FF2B5EF4-FFF2-40B4-BE49-F238E27FC236}">
                <a16:creationId xmlns:a16="http://schemas.microsoft.com/office/drawing/2014/main" id="{64E79618-603E-4AA1-A554-53664C665743}"/>
              </a:ext>
            </a:extLst>
          </p:cNvPr>
          <p:cNvPicPr/>
          <p:nvPr/>
        </p:nvPicPr>
        <p:blipFill rotWithShape="1">
          <a:blip r:embed="rId4">
            <a:extLst>
              <a:ext uri="{28A0092B-C50C-407E-A947-70E740481C1C}">
                <a14:useLocalDpi xmlns:a14="http://schemas.microsoft.com/office/drawing/2010/main" val="0"/>
              </a:ext>
            </a:extLst>
          </a:blip>
          <a:srcRect l="23770" t="12738" r="16057" b="-1249"/>
          <a:stretch/>
        </p:blipFill>
        <p:spPr bwMode="auto">
          <a:xfrm>
            <a:off x="1467688" y="2764661"/>
            <a:ext cx="2060285" cy="1315577"/>
          </a:xfrm>
          <a:prstGeom prst="rect">
            <a:avLst/>
          </a:prstGeom>
          <a:noFill/>
          <a:ln>
            <a:noFill/>
          </a:ln>
          <a:extLst>
            <a:ext uri="{53640926-AAD7-44D8-BBD7-CCE9431645EC}">
              <a14:shadowObscured xmlns:a14="http://schemas.microsoft.com/office/drawing/2010/main"/>
            </a:ext>
          </a:extLst>
        </p:spPr>
      </p:pic>
      <p:pic>
        <p:nvPicPr>
          <p:cNvPr id="29" name="Picture 28">
            <a:extLst>
              <a:ext uri="{FF2B5EF4-FFF2-40B4-BE49-F238E27FC236}">
                <a16:creationId xmlns:a16="http://schemas.microsoft.com/office/drawing/2014/main" id="{C7D41AC6-0392-4E5C-95DC-9597AE4093B5}"/>
              </a:ext>
            </a:extLst>
          </p:cNvPr>
          <p:cNvPicPr/>
          <p:nvPr/>
        </p:nvPicPr>
        <p:blipFill rotWithShape="1">
          <a:blip r:embed="rId7">
            <a:extLst>
              <a:ext uri="{28A0092B-C50C-407E-A947-70E740481C1C}">
                <a14:useLocalDpi xmlns:a14="http://schemas.microsoft.com/office/drawing/2010/main" val="0"/>
              </a:ext>
            </a:extLst>
          </a:blip>
          <a:srcRect l="16216" t="20360" r="16889" b="23481"/>
          <a:stretch/>
        </p:blipFill>
        <p:spPr bwMode="auto">
          <a:xfrm>
            <a:off x="1467688" y="4548473"/>
            <a:ext cx="2060284" cy="1202970"/>
          </a:xfrm>
          <a:prstGeom prst="rect">
            <a:avLst/>
          </a:prstGeom>
          <a:noFill/>
          <a:ln>
            <a:noFill/>
          </a:ln>
          <a:extLst>
            <a:ext uri="{53640926-AAD7-44D8-BBD7-CCE9431645EC}">
              <a14:shadowObscured xmlns:a14="http://schemas.microsoft.com/office/drawing/2010/main"/>
            </a:ext>
          </a:extLst>
        </p:spPr>
      </p:pic>
      <p:pic>
        <p:nvPicPr>
          <p:cNvPr id="25" name="Picture 24">
            <a:extLst>
              <a:ext uri="{FF2B5EF4-FFF2-40B4-BE49-F238E27FC236}">
                <a16:creationId xmlns:a16="http://schemas.microsoft.com/office/drawing/2014/main" id="{65793935-9312-481B-8A95-596F9598FF38}"/>
              </a:ext>
            </a:extLst>
          </p:cNvPr>
          <p:cNvPicPr/>
          <p:nvPr/>
        </p:nvPicPr>
        <p:blipFill rotWithShape="1">
          <a:blip r:embed="rId7">
            <a:extLst>
              <a:ext uri="{28A0092B-C50C-407E-A947-70E740481C1C}">
                <a14:useLocalDpi xmlns:a14="http://schemas.microsoft.com/office/drawing/2010/main" val="0"/>
              </a:ext>
            </a:extLst>
          </a:blip>
          <a:srcRect l="16216" t="20360" r="16889" b="23481"/>
          <a:stretch/>
        </p:blipFill>
        <p:spPr bwMode="auto">
          <a:xfrm>
            <a:off x="9676866" y="2317548"/>
            <a:ext cx="1483882" cy="909727"/>
          </a:xfrm>
          <a:prstGeom prst="rect">
            <a:avLst/>
          </a:prstGeom>
          <a:noFill/>
          <a:ln>
            <a:noFill/>
          </a:ln>
          <a:extLst>
            <a:ext uri="{53640926-AAD7-44D8-BBD7-CCE9431645EC}">
              <a14:shadowObscured xmlns:a14="http://schemas.microsoft.com/office/drawing/2010/main"/>
            </a:ext>
          </a:extLst>
        </p:spPr>
      </p:pic>
      <p:pic>
        <p:nvPicPr>
          <p:cNvPr id="28" name="Picture 27">
            <a:extLst>
              <a:ext uri="{FF2B5EF4-FFF2-40B4-BE49-F238E27FC236}">
                <a16:creationId xmlns:a16="http://schemas.microsoft.com/office/drawing/2014/main" id="{C0787308-2C5D-4883-B5A1-A735BE45BD5F}"/>
              </a:ext>
            </a:extLst>
          </p:cNvPr>
          <p:cNvPicPr/>
          <p:nvPr/>
        </p:nvPicPr>
        <p:blipFill rotWithShape="1">
          <a:blip r:embed="rId8">
            <a:extLst>
              <a:ext uri="{28A0092B-C50C-407E-A947-70E740481C1C}">
                <a14:useLocalDpi xmlns:a14="http://schemas.microsoft.com/office/drawing/2010/main" val="0"/>
              </a:ext>
            </a:extLst>
          </a:blip>
          <a:srcRect l="21765" t="18986" r="1198" b="21907"/>
          <a:stretch/>
        </p:blipFill>
        <p:spPr bwMode="auto">
          <a:xfrm>
            <a:off x="9692094" y="3315531"/>
            <a:ext cx="1517605" cy="822932"/>
          </a:xfrm>
          <a:prstGeom prst="rect">
            <a:avLst/>
          </a:prstGeom>
          <a:noFill/>
          <a:ln>
            <a:noFill/>
          </a:ln>
        </p:spPr>
      </p:pic>
      <p:pic>
        <p:nvPicPr>
          <p:cNvPr id="26" name="Picture 4" descr="Tadpole, Frog, Amphibious">
            <a:extLst>
              <a:ext uri="{FF2B5EF4-FFF2-40B4-BE49-F238E27FC236}">
                <a16:creationId xmlns:a16="http://schemas.microsoft.com/office/drawing/2014/main" id="{D8E4B69E-5CDC-4E2B-A0EC-B50B97EBDF06}"/>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324" t="16570" r="6667" b="20389"/>
          <a:stretch/>
        </p:blipFill>
        <p:spPr bwMode="auto">
          <a:xfrm>
            <a:off x="9711036" y="5207187"/>
            <a:ext cx="1527513" cy="916321"/>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8481665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3D1C4D1-33D3-46AB-AEAE-1A2B9A5798D8}"/>
              </a:ext>
            </a:extLst>
          </p:cNvPr>
          <p:cNvPicPr>
            <a:picLocks noChangeAspect="1"/>
          </p:cNvPicPr>
          <p:nvPr/>
        </p:nvPicPr>
        <p:blipFill>
          <a:blip r:embed="rId3"/>
          <a:stretch>
            <a:fillRect/>
          </a:stretch>
        </p:blipFill>
        <p:spPr>
          <a:xfrm>
            <a:off x="1091072" y="516521"/>
            <a:ext cx="2812025" cy="2246342"/>
          </a:xfrm>
          <a:prstGeom prst="rect">
            <a:avLst/>
          </a:prstGeom>
        </p:spPr>
      </p:pic>
      <p:pic>
        <p:nvPicPr>
          <p:cNvPr id="7" name="Picture 6">
            <a:extLst>
              <a:ext uri="{FF2B5EF4-FFF2-40B4-BE49-F238E27FC236}">
                <a16:creationId xmlns:a16="http://schemas.microsoft.com/office/drawing/2014/main" id="{99C05EEE-7F8D-4D12-A62E-D3ABCD7A30E5}"/>
              </a:ext>
            </a:extLst>
          </p:cNvPr>
          <p:cNvPicPr>
            <a:picLocks noChangeAspect="1"/>
          </p:cNvPicPr>
          <p:nvPr/>
        </p:nvPicPr>
        <p:blipFill>
          <a:blip r:embed="rId4"/>
          <a:stretch>
            <a:fillRect/>
          </a:stretch>
        </p:blipFill>
        <p:spPr>
          <a:xfrm>
            <a:off x="4626232" y="516520"/>
            <a:ext cx="2939536" cy="2246343"/>
          </a:xfrm>
          <a:prstGeom prst="rect">
            <a:avLst/>
          </a:prstGeom>
        </p:spPr>
      </p:pic>
      <p:pic>
        <p:nvPicPr>
          <p:cNvPr id="10" name="Picture 9">
            <a:extLst>
              <a:ext uri="{FF2B5EF4-FFF2-40B4-BE49-F238E27FC236}">
                <a16:creationId xmlns:a16="http://schemas.microsoft.com/office/drawing/2014/main" id="{37103054-5A17-4477-A9C9-6456BB3DC4B0}"/>
              </a:ext>
            </a:extLst>
          </p:cNvPr>
          <p:cNvPicPr/>
          <p:nvPr/>
        </p:nvPicPr>
        <p:blipFill rotWithShape="1">
          <a:blip r:embed="rId5">
            <a:extLst>
              <a:ext uri="{28A0092B-C50C-407E-A947-70E740481C1C}">
                <a14:useLocalDpi xmlns:a14="http://schemas.microsoft.com/office/drawing/2010/main" val="0"/>
              </a:ext>
            </a:extLst>
          </a:blip>
          <a:srcRect l="12130" t="14322" r="17089" b="16399"/>
          <a:stretch/>
        </p:blipFill>
        <p:spPr bwMode="auto">
          <a:xfrm>
            <a:off x="4626231" y="3539717"/>
            <a:ext cx="2939536" cy="2035172"/>
          </a:xfrm>
          <a:prstGeom prst="rect">
            <a:avLst/>
          </a:prstGeom>
          <a:noFill/>
          <a:ln>
            <a:noFill/>
          </a:ln>
          <a:extLst>
            <a:ext uri="{53640926-AAD7-44D8-BBD7-CCE9431645EC}">
              <a14:shadowObscured xmlns:a14="http://schemas.microsoft.com/office/drawing/2010/main"/>
            </a:ext>
          </a:extLst>
        </p:spPr>
      </p:pic>
      <p:pic>
        <p:nvPicPr>
          <p:cNvPr id="2" name="Picture 1">
            <a:extLst>
              <a:ext uri="{FF2B5EF4-FFF2-40B4-BE49-F238E27FC236}">
                <a16:creationId xmlns:a16="http://schemas.microsoft.com/office/drawing/2014/main" id="{A4FCAB44-6BBB-418F-9A88-3DBB87079BDC}"/>
              </a:ext>
            </a:extLst>
          </p:cNvPr>
          <p:cNvPicPr>
            <a:picLocks noChangeAspect="1"/>
          </p:cNvPicPr>
          <p:nvPr/>
        </p:nvPicPr>
        <p:blipFill>
          <a:blip r:embed="rId6"/>
          <a:stretch>
            <a:fillRect/>
          </a:stretch>
        </p:blipFill>
        <p:spPr>
          <a:xfrm>
            <a:off x="8288903" y="3429000"/>
            <a:ext cx="2812025" cy="2145890"/>
          </a:xfrm>
          <a:prstGeom prst="rect">
            <a:avLst/>
          </a:prstGeom>
        </p:spPr>
      </p:pic>
      <p:pic>
        <p:nvPicPr>
          <p:cNvPr id="12" name="Picture 11">
            <a:extLst>
              <a:ext uri="{FF2B5EF4-FFF2-40B4-BE49-F238E27FC236}">
                <a16:creationId xmlns:a16="http://schemas.microsoft.com/office/drawing/2014/main" id="{11CCDB8D-2F9F-4DD8-91B0-374975E002F3}"/>
              </a:ext>
            </a:extLst>
          </p:cNvPr>
          <p:cNvPicPr/>
          <p:nvPr/>
        </p:nvPicPr>
        <p:blipFill rotWithShape="1">
          <a:blip r:embed="rId7">
            <a:extLst>
              <a:ext uri="{28A0092B-C50C-407E-A947-70E740481C1C}">
                <a14:useLocalDpi xmlns:a14="http://schemas.microsoft.com/office/drawing/2010/main" val="0"/>
              </a:ext>
            </a:extLst>
          </a:blip>
          <a:srcRect l="8195" r="2035"/>
          <a:stretch/>
        </p:blipFill>
        <p:spPr bwMode="auto">
          <a:xfrm>
            <a:off x="8288903" y="516521"/>
            <a:ext cx="2812025" cy="2193268"/>
          </a:xfrm>
          <a:prstGeom prst="rect">
            <a:avLst/>
          </a:prstGeom>
          <a:noFill/>
          <a:ln>
            <a:noFill/>
          </a:ln>
        </p:spPr>
      </p:pic>
      <p:sp>
        <p:nvSpPr>
          <p:cNvPr id="8" name="Title 2">
            <a:extLst>
              <a:ext uri="{FF2B5EF4-FFF2-40B4-BE49-F238E27FC236}">
                <a16:creationId xmlns:a16="http://schemas.microsoft.com/office/drawing/2014/main" id="{6CDF774B-05C0-4511-B103-CAF1D1315B81}"/>
              </a:ext>
            </a:extLst>
          </p:cNvPr>
          <p:cNvSpPr>
            <a:spLocks noGrp="1"/>
          </p:cNvSpPr>
          <p:nvPr>
            <p:ph type="title"/>
          </p:nvPr>
        </p:nvSpPr>
        <p:spPr>
          <a:xfrm>
            <a:off x="8801099" y="5650097"/>
            <a:ext cx="2057401" cy="341632"/>
          </a:xfrm>
        </p:spPr>
        <p:txBody>
          <a:bodyPr/>
          <a:lstStyle/>
          <a:p>
            <a:pPr algn="ctr"/>
            <a:r>
              <a:rPr lang="en-GB" sz="1800" dirty="0"/>
              <a:t>an adult  frog</a:t>
            </a:r>
          </a:p>
        </p:txBody>
      </p:sp>
      <p:sp>
        <p:nvSpPr>
          <p:cNvPr id="9" name="Title 2">
            <a:extLst>
              <a:ext uri="{FF2B5EF4-FFF2-40B4-BE49-F238E27FC236}">
                <a16:creationId xmlns:a16="http://schemas.microsoft.com/office/drawing/2014/main" id="{AE664E5F-ABDB-466A-8612-21B5F057D5AD}"/>
              </a:ext>
            </a:extLst>
          </p:cNvPr>
          <p:cNvSpPr txBox="1">
            <a:spLocks/>
          </p:cNvSpPr>
          <p:nvPr/>
        </p:nvSpPr>
        <p:spPr>
          <a:xfrm>
            <a:off x="4767411" y="2709788"/>
            <a:ext cx="3264762" cy="590931"/>
          </a:xfrm>
          <a:prstGeom prst="rect">
            <a:avLst/>
          </a:prstGeom>
        </p:spPr>
        <p:txBody>
          <a:bodyPr wrap="square">
            <a:spAutoFit/>
          </a:bodyPr>
          <a:lstStyle>
            <a:lvl1pPr algn="l" defTabSz="914400" rtl="0" eaLnBrk="1" latinLnBrk="0" hangingPunct="1">
              <a:lnSpc>
                <a:spcPct val="90000"/>
              </a:lnSpc>
              <a:spcBef>
                <a:spcPct val="0"/>
              </a:spcBef>
              <a:buNone/>
              <a:defRPr sz="3600" b="0" i="0" kern="1200">
                <a:solidFill>
                  <a:srgbClr val="56595A"/>
                </a:solidFill>
                <a:latin typeface="Arial" panose="020B0604020202020204" pitchFamily="34" charset="0"/>
                <a:ea typeface="+mj-ea"/>
                <a:cs typeface="Arial" panose="020B0604020202020204" pitchFamily="34" charset="0"/>
              </a:defRPr>
            </a:lvl1pPr>
          </a:lstStyle>
          <a:p>
            <a:pPr algn="ctr"/>
            <a:r>
              <a:rPr lang="en-GB" sz="1800" dirty="0"/>
              <a:t>a tadpole with no legs and a long tail</a:t>
            </a:r>
          </a:p>
        </p:txBody>
      </p:sp>
      <p:sp>
        <p:nvSpPr>
          <p:cNvPr id="11" name="Title 2">
            <a:extLst>
              <a:ext uri="{FF2B5EF4-FFF2-40B4-BE49-F238E27FC236}">
                <a16:creationId xmlns:a16="http://schemas.microsoft.com/office/drawing/2014/main" id="{1C2D100A-B613-45BE-AE36-1D4CA2EBFFF7}"/>
              </a:ext>
            </a:extLst>
          </p:cNvPr>
          <p:cNvSpPr txBox="1">
            <a:spLocks/>
          </p:cNvSpPr>
          <p:nvPr/>
        </p:nvSpPr>
        <p:spPr>
          <a:xfrm>
            <a:off x="8288903" y="2826994"/>
            <a:ext cx="2875780" cy="590931"/>
          </a:xfrm>
          <a:prstGeom prst="rect">
            <a:avLst/>
          </a:prstGeom>
        </p:spPr>
        <p:txBody>
          <a:bodyPr wrap="square">
            <a:spAutoFit/>
          </a:bodyPr>
          <a:lstStyle>
            <a:lvl1pPr algn="l" defTabSz="914400" rtl="0" eaLnBrk="1" latinLnBrk="0" hangingPunct="1">
              <a:lnSpc>
                <a:spcPct val="90000"/>
              </a:lnSpc>
              <a:spcBef>
                <a:spcPct val="0"/>
              </a:spcBef>
              <a:buNone/>
              <a:defRPr sz="3600" b="0" i="0" kern="1200">
                <a:solidFill>
                  <a:srgbClr val="56595A"/>
                </a:solidFill>
                <a:latin typeface="Arial" panose="020B0604020202020204" pitchFamily="34" charset="0"/>
                <a:ea typeface="+mj-ea"/>
                <a:cs typeface="Arial" panose="020B0604020202020204" pitchFamily="34" charset="0"/>
              </a:defRPr>
            </a:lvl1pPr>
          </a:lstStyle>
          <a:p>
            <a:pPr algn="ctr"/>
            <a:r>
              <a:rPr lang="en-GB" sz="1800" dirty="0"/>
              <a:t>a tadpole with two back legs</a:t>
            </a:r>
          </a:p>
        </p:txBody>
      </p:sp>
      <p:sp>
        <p:nvSpPr>
          <p:cNvPr id="14" name="Rectangle 13">
            <a:extLst>
              <a:ext uri="{FF2B5EF4-FFF2-40B4-BE49-F238E27FC236}">
                <a16:creationId xmlns:a16="http://schemas.microsoft.com/office/drawing/2014/main" id="{85252E35-C426-45DB-9776-EF3E784D2317}"/>
              </a:ext>
            </a:extLst>
          </p:cNvPr>
          <p:cNvSpPr/>
          <p:nvPr/>
        </p:nvSpPr>
        <p:spPr>
          <a:xfrm>
            <a:off x="4631249" y="5650097"/>
            <a:ext cx="3400924" cy="369332"/>
          </a:xfrm>
          <a:prstGeom prst="rect">
            <a:avLst/>
          </a:prstGeom>
        </p:spPr>
        <p:txBody>
          <a:bodyPr wrap="square">
            <a:spAutoFit/>
          </a:bodyPr>
          <a:lstStyle/>
          <a:p>
            <a:r>
              <a:rPr lang="en-GB" dirty="0"/>
              <a:t>a froglet loosing it’s long tail </a:t>
            </a:r>
          </a:p>
        </p:txBody>
      </p:sp>
      <p:sp>
        <p:nvSpPr>
          <p:cNvPr id="15" name="Title 2">
            <a:extLst>
              <a:ext uri="{FF2B5EF4-FFF2-40B4-BE49-F238E27FC236}">
                <a16:creationId xmlns:a16="http://schemas.microsoft.com/office/drawing/2014/main" id="{09628026-4608-4167-9DC6-D820DB25DA55}"/>
              </a:ext>
            </a:extLst>
          </p:cNvPr>
          <p:cNvSpPr txBox="1">
            <a:spLocks/>
          </p:cNvSpPr>
          <p:nvPr/>
        </p:nvSpPr>
        <p:spPr>
          <a:xfrm>
            <a:off x="1462675" y="2825874"/>
            <a:ext cx="1915053" cy="341632"/>
          </a:xfrm>
          <a:prstGeom prst="rect">
            <a:avLst/>
          </a:prstGeom>
        </p:spPr>
        <p:txBody>
          <a:bodyPr wrap="square">
            <a:spAutoFit/>
          </a:bodyPr>
          <a:lstStyle>
            <a:lvl1pPr algn="l" defTabSz="914400" rtl="0" eaLnBrk="1" latinLnBrk="0" hangingPunct="1">
              <a:lnSpc>
                <a:spcPct val="90000"/>
              </a:lnSpc>
              <a:spcBef>
                <a:spcPct val="0"/>
              </a:spcBef>
              <a:buNone/>
              <a:defRPr sz="3600" b="0" i="0" kern="1200">
                <a:solidFill>
                  <a:srgbClr val="56595A"/>
                </a:solidFill>
                <a:latin typeface="Arial" panose="020B0604020202020204" pitchFamily="34" charset="0"/>
                <a:ea typeface="+mj-ea"/>
                <a:cs typeface="Arial" panose="020B0604020202020204" pitchFamily="34" charset="0"/>
              </a:defRPr>
            </a:lvl1pPr>
          </a:lstStyle>
          <a:p>
            <a:r>
              <a:rPr lang="en-GB" sz="1800" dirty="0"/>
              <a:t>some frogspawn</a:t>
            </a:r>
          </a:p>
        </p:txBody>
      </p:sp>
      <p:sp>
        <p:nvSpPr>
          <p:cNvPr id="16" name="Title 2">
            <a:extLst>
              <a:ext uri="{FF2B5EF4-FFF2-40B4-BE49-F238E27FC236}">
                <a16:creationId xmlns:a16="http://schemas.microsoft.com/office/drawing/2014/main" id="{4A50CCA7-69FB-4C5E-A89B-737C5B806F8D}"/>
              </a:ext>
            </a:extLst>
          </p:cNvPr>
          <p:cNvSpPr txBox="1">
            <a:spLocks/>
          </p:cNvSpPr>
          <p:nvPr/>
        </p:nvSpPr>
        <p:spPr>
          <a:xfrm>
            <a:off x="1095373" y="5677797"/>
            <a:ext cx="2649656" cy="341632"/>
          </a:xfrm>
          <a:prstGeom prst="rect">
            <a:avLst/>
          </a:prstGeom>
        </p:spPr>
        <p:txBody>
          <a:bodyPr wrap="square">
            <a:spAutoFit/>
          </a:bodyPr>
          <a:lstStyle>
            <a:lvl1pPr algn="l" defTabSz="914400" rtl="0" eaLnBrk="1" latinLnBrk="0" hangingPunct="1">
              <a:lnSpc>
                <a:spcPct val="90000"/>
              </a:lnSpc>
              <a:spcBef>
                <a:spcPct val="0"/>
              </a:spcBef>
              <a:buNone/>
              <a:defRPr sz="3600" b="0" i="0" kern="1200">
                <a:solidFill>
                  <a:srgbClr val="56595A"/>
                </a:solidFill>
                <a:latin typeface="Arial" panose="020B0604020202020204" pitchFamily="34" charset="0"/>
                <a:ea typeface="+mj-ea"/>
                <a:cs typeface="Arial" panose="020B0604020202020204" pitchFamily="34" charset="0"/>
              </a:defRPr>
            </a:lvl1pPr>
          </a:lstStyle>
          <a:p>
            <a:pPr algn="ctr"/>
            <a:r>
              <a:rPr lang="en-GB" sz="1800" dirty="0"/>
              <a:t>a froglet with four legs</a:t>
            </a:r>
          </a:p>
        </p:txBody>
      </p:sp>
      <p:pic>
        <p:nvPicPr>
          <p:cNvPr id="17" name="Picture 4" descr="Tadpole, Frog, Amphibious">
            <a:extLst>
              <a:ext uri="{FF2B5EF4-FFF2-40B4-BE49-F238E27FC236}">
                <a16:creationId xmlns:a16="http://schemas.microsoft.com/office/drawing/2014/main" id="{8D52546E-096F-4080-927F-8C87787A4089}"/>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324" t="16570" r="6667" b="20389"/>
          <a:stretch/>
        </p:blipFill>
        <p:spPr bwMode="auto">
          <a:xfrm>
            <a:off x="994299" y="3417925"/>
            <a:ext cx="2939536" cy="2156963"/>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2981672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99DC48D3-7691-4284-B20B-0C4EA21FC413}"/>
              </a:ext>
            </a:extLst>
          </p:cNvPr>
          <p:cNvSpPr>
            <a:spLocks noGrp="1"/>
          </p:cNvSpPr>
          <p:nvPr>
            <p:ph type="body" sz="quarter" idx="10"/>
          </p:nvPr>
        </p:nvSpPr>
        <p:spPr>
          <a:xfrm>
            <a:off x="511986" y="1040255"/>
            <a:ext cx="11168028" cy="6242735"/>
          </a:xfrm>
        </p:spPr>
        <p:txBody>
          <a:bodyPr/>
          <a:lstStyle/>
          <a:p>
            <a:pPr>
              <a:lnSpc>
                <a:spcPct val="100000"/>
              </a:lnSpc>
            </a:pPr>
            <a:r>
              <a:rPr lang="en-GB" sz="1400" dirty="0"/>
              <a:t>1. Picture of some frogspawn </a:t>
            </a:r>
          </a:p>
          <a:p>
            <a:pPr>
              <a:lnSpc>
                <a:spcPct val="100000"/>
              </a:lnSpc>
            </a:pPr>
            <a:r>
              <a:rPr lang="en-GB" sz="1400" dirty="0"/>
              <a:t>     Frogspawn  </a:t>
            </a:r>
            <a:r>
              <a:rPr lang="en-GB" sz="1400" dirty="0">
                <a:hlinkClick r:id="rId3"/>
              </a:rPr>
              <a:t>https://pixabay.com/photos/frogspawn-spawn-nature-toad-swamp-5166319/</a:t>
            </a:r>
            <a:endParaRPr lang="en-GB" sz="1400" dirty="0"/>
          </a:p>
          <a:p>
            <a:pPr>
              <a:lnSpc>
                <a:spcPct val="100000"/>
              </a:lnSpc>
            </a:pPr>
            <a:r>
              <a:rPr lang="en-GB" sz="1400" dirty="0"/>
              <a:t>     By  Mojpe    </a:t>
            </a:r>
            <a:r>
              <a:rPr lang="en-GB" sz="1400" dirty="0">
                <a:hlinkClick r:id="rId4"/>
              </a:rPr>
              <a:t>https://pixabay.com/users/mojpe-885231/</a:t>
            </a:r>
            <a:endParaRPr lang="en-GB" sz="1400" dirty="0"/>
          </a:p>
          <a:p>
            <a:pPr>
              <a:lnSpc>
                <a:spcPct val="100000"/>
              </a:lnSpc>
            </a:pPr>
            <a:r>
              <a:rPr lang="en-GB" sz="1400" dirty="0"/>
              <a:t>     Available under Pixabay License (no restrictions) </a:t>
            </a:r>
          </a:p>
          <a:p>
            <a:pPr>
              <a:lnSpc>
                <a:spcPct val="100000"/>
              </a:lnSpc>
            </a:pPr>
            <a:r>
              <a:rPr lang="en-GB" sz="1400" dirty="0"/>
              <a:t>     For more information see    </a:t>
            </a:r>
            <a:r>
              <a:rPr lang="en-GB" sz="1400" dirty="0">
                <a:hlinkClick r:id="rId5"/>
              </a:rPr>
              <a:t>https://pixabay.com/service/license/</a:t>
            </a:r>
            <a:endParaRPr lang="en-GB" sz="1400" dirty="0"/>
          </a:p>
          <a:p>
            <a:pPr>
              <a:lnSpc>
                <a:spcPct val="100000"/>
              </a:lnSpc>
            </a:pPr>
            <a:r>
              <a:rPr lang="en-GB" sz="1400" dirty="0"/>
              <a:t>2. Picture of a tadpole</a:t>
            </a:r>
          </a:p>
          <a:p>
            <a:pPr>
              <a:lnSpc>
                <a:spcPct val="100000"/>
              </a:lnSpc>
            </a:pPr>
            <a:r>
              <a:rPr lang="en-GB" sz="1400" dirty="0"/>
              <a:t>    Tadpole     </a:t>
            </a:r>
            <a:r>
              <a:rPr lang="en-GB" sz="1400" dirty="0">
                <a:hlinkClick r:id="rId6"/>
              </a:rPr>
              <a:t>https://pixabay.com/photos/tadpole-spring-frog-swim-curious-1403191/</a:t>
            </a:r>
            <a:endParaRPr lang="en-GB" sz="1400" dirty="0"/>
          </a:p>
          <a:p>
            <a:pPr>
              <a:lnSpc>
                <a:spcPct val="100000"/>
              </a:lnSpc>
            </a:pPr>
            <a:r>
              <a:rPr lang="en-GB" sz="1400" dirty="0"/>
              <a:t>    By Efraimstocter   </a:t>
            </a:r>
            <a:r>
              <a:rPr lang="en-GB" sz="1400" dirty="0">
                <a:hlinkClick r:id="rId7"/>
              </a:rPr>
              <a:t>https://pixabay.com/users/efraimstochter-12351/</a:t>
            </a:r>
            <a:endParaRPr lang="en-GB" sz="1400" dirty="0"/>
          </a:p>
          <a:p>
            <a:pPr>
              <a:lnSpc>
                <a:spcPct val="100000"/>
              </a:lnSpc>
            </a:pPr>
            <a:r>
              <a:rPr lang="en-GB" sz="1400" dirty="0"/>
              <a:t>    Available under Pixabay License (no restrictions)</a:t>
            </a:r>
          </a:p>
          <a:p>
            <a:pPr>
              <a:lnSpc>
                <a:spcPct val="100000"/>
              </a:lnSpc>
            </a:pPr>
            <a:r>
              <a:rPr lang="en-GB" sz="1400" dirty="0"/>
              <a:t>    For information see  </a:t>
            </a:r>
            <a:r>
              <a:rPr lang="en-GB" sz="1400" dirty="0">
                <a:hlinkClick r:id="rId5"/>
              </a:rPr>
              <a:t>https://pixabay.com/service/license/</a:t>
            </a:r>
            <a:endParaRPr lang="en-GB" sz="1400" dirty="0"/>
          </a:p>
          <a:p>
            <a:pPr>
              <a:lnSpc>
                <a:spcPct val="100000"/>
              </a:lnSpc>
            </a:pPr>
            <a:r>
              <a:rPr lang="en-GB" sz="1400" dirty="0"/>
              <a:t>3. Picture of a tadpole with legs</a:t>
            </a:r>
          </a:p>
          <a:p>
            <a:pPr>
              <a:lnSpc>
                <a:spcPct val="100000"/>
              </a:lnSpc>
            </a:pPr>
            <a:r>
              <a:rPr lang="en-GB" sz="1400" dirty="0"/>
              <a:t>    Tadpole with legs 5 </a:t>
            </a:r>
            <a:r>
              <a:rPr lang="en-GB" sz="1400" dirty="0">
                <a:hlinkClick r:id="rId8"/>
              </a:rPr>
              <a:t>https://www.flickr.com/photos/132295270@N07/48317539791</a:t>
            </a:r>
            <a:r>
              <a:rPr lang="en-GB" sz="1400" dirty="0"/>
              <a:t> </a:t>
            </a:r>
          </a:p>
          <a:p>
            <a:pPr>
              <a:lnSpc>
                <a:spcPct val="100000"/>
              </a:lnSpc>
            </a:pPr>
            <a:r>
              <a:rPr lang="en-GB" sz="1400" dirty="0"/>
              <a:t>    By Renee Grayson </a:t>
            </a:r>
            <a:r>
              <a:rPr lang="en-GB" sz="1400" dirty="0">
                <a:hlinkClick r:id="rId9"/>
              </a:rPr>
              <a:t>https://www.flickr.com/photos/132295270@N07/</a:t>
            </a:r>
            <a:r>
              <a:rPr lang="en-GB" sz="1400" dirty="0"/>
              <a:t> </a:t>
            </a:r>
          </a:p>
          <a:p>
            <a:pPr>
              <a:lnSpc>
                <a:spcPct val="100000"/>
              </a:lnSpc>
            </a:pPr>
            <a:r>
              <a:rPr lang="en-GB" sz="1400" dirty="0"/>
              <a:t>    Available under a Creative Commons Attribution 2.0 Generic (CC-BY 2.0) license. for more information see </a:t>
            </a:r>
          </a:p>
          <a:p>
            <a:pPr>
              <a:lnSpc>
                <a:spcPct val="100000"/>
              </a:lnSpc>
            </a:pPr>
            <a:r>
              <a:rPr lang="en-GB" sz="1400" dirty="0"/>
              <a:t>    </a:t>
            </a:r>
            <a:r>
              <a:rPr lang="en-GB" sz="1400" dirty="0">
                <a:hlinkClick r:id="rId10"/>
              </a:rPr>
              <a:t>https://creativecommons.org/licenses/by/2.0/</a:t>
            </a:r>
            <a:r>
              <a:rPr lang="en-GB" sz="1400" dirty="0"/>
              <a:t> </a:t>
            </a:r>
          </a:p>
          <a:p>
            <a:pPr>
              <a:lnSpc>
                <a:spcPct val="100000"/>
              </a:lnSpc>
            </a:pPr>
            <a:endParaRPr lang="en-GB" sz="1400" dirty="0"/>
          </a:p>
          <a:p>
            <a:pPr>
              <a:lnSpc>
                <a:spcPct val="100000"/>
              </a:lnSpc>
            </a:pPr>
            <a:endParaRPr lang="en-GB" sz="1400" dirty="0"/>
          </a:p>
          <a:p>
            <a:pPr>
              <a:lnSpc>
                <a:spcPct val="100000"/>
              </a:lnSpc>
            </a:pPr>
            <a:endParaRPr lang="en-GB" dirty="0"/>
          </a:p>
        </p:txBody>
      </p:sp>
      <p:sp>
        <p:nvSpPr>
          <p:cNvPr id="4" name="Title 3">
            <a:extLst>
              <a:ext uri="{FF2B5EF4-FFF2-40B4-BE49-F238E27FC236}">
                <a16:creationId xmlns:a16="http://schemas.microsoft.com/office/drawing/2014/main" id="{8E1DBBDC-AB56-4FE2-B336-511C44D19B68}"/>
              </a:ext>
            </a:extLst>
          </p:cNvPr>
          <p:cNvSpPr>
            <a:spLocks noGrp="1"/>
          </p:cNvSpPr>
          <p:nvPr>
            <p:ph type="title"/>
          </p:nvPr>
        </p:nvSpPr>
        <p:spPr>
          <a:xfrm>
            <a:off x="733240" y="324068"/>
            <a:ext cx="10515600" cy="590931"/>
          </a:xfrm>
        </p:spPr>
        <p:txBody>
          <a:bodyPr/>
          <a:lstStyle/>
          <a:p>
            <a:r>
              <a:rPr lang="en-US" dirty="0"/>
              <a:t>Appendix: Images in this resource</a:t>
            </a:r>
            <a:endParaRPr lang="en-GB" dirty="0"/>
          </a:p>
        </p:txBody>
      </p:sp>
    </p:spTree>
    <p:custDataLst>
      <p:tags r:id="rId1"/>
    </p:custDataLst>
    <p:extLst>
      <p:ext uri="{BB962C8B-B14F-4D97-AF65-F5344CB8AC3E}">
        <p14:creationId xmlns:p14="http://schemas.microsoft.com/office/powerpoint/2010/main" val="2660861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99DC48D3-7691-4284-B20B-0C4EA21FC413}"/>
              </a:ext>
            </a:extLst>
          </p:cNvPr>
          <p:cNvSpPr>
            <a:spLocks noGrp="1"/>
          </p:cNvSpPr>
          <p:nvPr>
            <p:ph type="body" sz="quarter" idx="10"/>
          </p:nvPr>
        </p:nvSpPr>
        <p:spPr>
          <a:xfrm>
            <a:off x="306300" y="808466"/>
            <a:ext cx="11579400" cy="6586418"/>
          </a:xfrm>
        </p:spPr>
        <p:txBody>
          <a:bodyPr/>
          <a:lstStyle/>
          <a:p>
            <a:pPr>
              <a:lnSpc>
                <a:spcPct val="100000"/>
              </a:lnSpc>
            </a:pPr>
            <a:r>
              <a:rPr lang="en-GB" sz="1400" dirty="0"/>
              <a:t>4. Picture of a froglet </a:t>
            </a:r>
          </a:p>
          <a:p>
            <a:pPr>
              <a:lnSpc>
                <a:spcPct val="100000"/>
              </a:lnSpc>
            </a:pPr>
            <a:r>
              <a:rPr lang="en-GB" sz="1400" dirty="0"/>
              <a:t>       Tadpole   </a:t>
            </a:r>
            <a:r>
              <a:rPr lang="en-GB" sz="1400" dirty="0">
                <a:hlinkClick r:id="rId3"/>
              </a:rPr>
              <a:t>https://pixabay.com/photos/tadpole-frog-amphibious-2243033/</a:t>
            </a:r>
            <a:endParaRPr lang="en-GB" sz="1400" dirty="0"/>
          </a:p>
          <a:p>
            <a:pPr>
              <a:lnSpc>
                <a:spcPct val="100000"/>
              </a:lnSpc>
            </a:pPr>
            <a:r>
              <a:rPr lang="en-GB" sz="1400" dirty="0"/>
              <a:t>        By  aguasas   </a:t>
            </a:r>
            <a:r>
              <a:rPr lang="en-GB" sz="1400" dirty="0">
                <a:hlinkClick r:id="rId4"/>
              </a:rPr>
              <a:t>https://pixabay.com/users/aguasas-5147816/</a:t>
            </a:r>
            <a:endParaRPr lang="en-GB" sz="1400" dirty="0"/>
          </a:p>
          <a:p>
            <a:pPr>
              <a:lnSpc>
                <a:spcPct val="100000"/>
              </a:lnSpc>
            </a:pPr>
            <a:r>
              <a:rPr lang="en-GB" sz="1400" dirty="0"/>
              <a:t>       Available under Pixabay License (no restrictions) </a:t>
            </a:r>
          </a:p>
          <a:p>
            <a:pPr>
              <a:lnSpc>
                <a:spcPct val="100000"/>
              </a:lnSpc>
            </a:pPr>
            <a:r>
              <a:rPr lang="en-GB" sz="1400" dirty="0"/>
              <a:t>      For more information see  </a:t>
            </a:r>
            <a:r>
              <a:rPr lang="en-GB" sz="1400" dirty="0">
                <a:hlinkClick r:id="rId5"/>
              </a:rPr>
              <a:t>https://pixabay.com/service/license/</a:t>
            </a:r>
            <a:endParaRPr lang="en-GB" sz="1400" dirty="0"/>
          </a:p>
          <a:p>
            <a:pPr>
              <a:lnSpc>
                <a:spcPct val="100000"/>
              </a:lnSpc>
            </a:pPr>
            <a:r>
              <a:rPr lang="en-GB" sz="1400" dirty="0"/>
              <a:t>5. Picture of a froglet</a:t>
            </a:r>
          </a:p>
          <a:p>
            <a:pPr>
              <a:lnSpc>
                <a:spcPct val="100000"/>
              </a:lnSpc>
            </a:pPr>
            <a:r>
              <a:rPr lang="en-GB" sz="1400" dirty="0"/>
              <a:t>     Froglet     </a:t>
            </a:r>
            <a:r>
              <a:rPr lang="en-GB" sz="1400" dirty="0">
                <a:hlinkClick r:id="rId6"/>
              </a:rPr>
              <a:t>https://search.creativecommons.org/photos/025174ae-5a0d-4077-b6b1-6b541202df38</a:t>
            </a:r>
            <a:endParaRPr lang="en-GB" sz="1400" dirty="0"/>
          </a:p>
          <a:p>
            <a:pPr>
              <a:lnSpc>
                <a:spcPct val="100000"/>
              </a:lnSpc>
            </a:pPr>
            <a:r>
              <a:rPr lang="en-GB" sz="1400" dirty="0"/>
              <a:t>     By HOS70 </a:t>
            </a:r>
            <a:r>
              <a:rPr lang="en-GB" sz="1400" dirty="0">
                <a:hlinkClick r:id="rId7"/>
              </a:rPr>
              <a:t>https://pixabay.com/de/users/hos70-2319664/</a:t>
            </a:r>
            <a:r>
              <a:rPr lang="en-GB" sz="1400" dirty="0"/>
              <a:t>      </a:t>
            </a:r>
          </a:p>
          <a:p>
            <a:pPr>
              <a:lnSpc>
                <a:spcPct val="100000"/>
              </a:lnSpc>
            </a:pPr>
            <a:r>
              <a:rPr lang="en-GB" sz="1400" dirty="0"/>
              <a:t>     Available under </a:t>
            </a:r>
            <a:r>
              <a:rPr lang="en-GB" sz="1400" dirty="0" err="1"/>
              <a:t>Pixabay</a:t>
            </a:r>
            <a:r>
              <a:rPr lang="en-GB" sz="1400" dirty="0"/>
              <a:t> License (no restrictions) </a:t>
            </a:r>
          </a:p>
          <a:p>
            <a:pPr>
              <a:lnSpc>
                <a:spcPct val="100000"/>
              </a:lnSpc>
            </a:pPr>
            <a:r>
              <a:rPr lang="en-GB" sz="1400" dirty="0"/>
              <a:t>    For more information see </a:t>
            </a:r>
            <a:r>
              <a:rPr lang="en-GB" sz="1400" dirty="0">
                <a:hlinkClick r:id="rId5"/>
              </a:rPr>
              <a:t>https://pixabay.com/service/license/</a:t>
            </a:r>
            <a:endParaRPr lang="en-GB" sz="1400" dirty="0"/>
          </a:p>
          <a:p>
            <a:pPr>
              <a:lnSpc>
                <a:spcPct val="100000"/>
              </a:lnSpc>
            </a:pPr>
            <a:r>
              <a:rPr lang="en-GB" sz="1400" dirty="0"/>
              <a:t>6. Picture of an adult frog</a:t>
            </a:r>
          </a:p>
          <a:p>
            <a:pPr>
              <a:lnSpc>
                <a:spcPct val="100000"/>
              </a:lnSpc>
            </a:pPr>
            <a:r>
              <a:rPr lang="en-GB" sz="1400" dirty="0"/>
              <a:t>    Frog   </a:t>
            </a:r>
            <a:r>
              <a:rPr lang="en-GB" sz="1400" dirty="0">
                <a:hlinkClick r:id="rId8"/>
              </a:rPr>
              <a:t>https://pixabay.com/photos/frog-water-frog-lily-pads-amphibian-2211972/</a:t>
            </a:r>
            <a:endParaRPr lang="en-GB" sz="1400" dirty="0"/>
          </a:p>
          <a:p>
            <a:pPr>
              <a:lnSpc>
                <a:spcPct val="100000"/>
              </a:lnSpc>
            </a:pPr>
            <a:r>
              <a:rPr lang="en-GB" sz="1400" dirty="0"/>
              <a:t>    By Couleur </a:t>
            </a:r>
            <a:r>
              <a:rPr lang="en-GB" sz="1400" dirty="0">
                <a:hlinkClick r:id="rId9"/>
              </a:rPr>
              <a:t>https://pixabay.com/users/couleur-1195798/</a:t>
            </a:r>
            <a:endParaRPr lang="en-GB" sz="1400" dirty="0"/>
          </a:p>
          <a:p>
            <a:pPr>
              <a:lnSpc>
                <a:spcPct val="100000"/>
              </a:lnSpc>
            </a:pPr>
            <a:r>
              <a:rPr lang="en-GB" sz="1400" dirty="0"/>
              <a:t>    Available under Pixabay License (no restrictions) </a:t>
            </a:r>
          </a:p>
          <a:p>
            <a:pPr>
              <a:lnSpc>
                <a:spcPct val="100000"/>
              </a:lnSpc>
            </a:pPr>
            <a:r>
              <a:rPr lang="en-GB" sz="1400" dirty="0"/>
              <a:t>    For more information see </a:t>
            </a:r>
            <a:r>
              <a:rPr lang="en-GB" sz="1400" dirty="0">
                <a:hlinkClick r:id="rId5"/>
              </a:rPr>
              <a:t>https://pixabay.com/service/license/</a:t>
            </a:r>
            <a:endParaRPr lang="en-GB" sz="1400" dirty="0"/>
          </a:p>
          <a:p>
            <a:pPr>
              <a:lnSpc>
                <a:spcPct val="100000"/>
              </a:lnSpc>
            </a:pPr>
            <a:endParaRPr lang="en-GB" sz="1400" dirty="0"/>
          </a:p>
          <a:p>
            <a:pPr>
              <a:lnSpc>
                <a:spcPct val="100000"/>
              </a:lnSpc>
            </a:pPr>
            <a:r>
              <a:rPr lang="en-GB" sz="1400" dirty="0"/>
              <a:t>    </a:t>
            </a:r>
          </a:p>
          <a:p>
            <a:pPr>
              <a:lnSpc>
                <a:spcPct val="100000"/>
              </a:lnSpc>
            </a:pPr>
            <a:endParaRPr lang="en-GB" sz="1400" dirty="0"/>
          </a:p>
          <a:p>
            <a:pPr>
              <a:lnSpc>
                <a:spcPct val="100000"/>
              </a:lnSpc>
            </a:pPr>
            <a:endParaRPr lang="en-GB" dirty="0"/>
          </a:p>
        </p:txBody>
      </p:sp>
      <p:sp>
        <p:nvSpPr>
          <p:cNvPr id="4" name="Title 3">
            <a:extLst>
              <a:ext uri="{FF2B5EF4-FFF2-40B4-BE49-F238E27FC236}">
                <a16:creationId xmlns:a16="http://schemas.microsoft.com/office/drawing/2014/main" id="{8E1DBBDC-AB56-4FE2-B336-511C44D19B68}"/>
              </a:ext>
            </a:extLst>
          </p:cNvPr>
          <p:cNvSpPr>
            <a:spLocks noGrp="1"/>
          </p:cNvSpPr>
          <p:nvPr>
            <p:ph type="title"/>
          </p:nvPr>
        </p:nvSpPr>
        <p:spPr>
          <a:xfrm>
            <a:off x="520864" y="155391"/>
            <a:ext cx="10515600" cy="590931"/>
          </a:xfrm>
        </p:spPr>
        <p:txBody>
          <a:bodyPr/>
          <a:lstStyle/>
          <a:p>
            <a:r>
              <a:rPr lang="en-US" dirty="0"/>
              <a:t>Appendix: Images in this resource</a:t>
            </a:r>
            <a:endParaRPr lang="en-GB" dirty="0"/>
          </a:p>
        </p:txBody>
      </p:sp>
    </p:spTree>
    <p:custDataLst>
      <p:tags r:id="rId1"/>
    </p:custDataLst>
    <p:extLst>
      <p:ext uri="{BB962C8B-B14F-4D97-AF65-F5344CB8AC3E}">
        <p14:creationId xmlns:p14="http://schemas.microsoft.com/office/powerpoint/2010/main" val="215185234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THÈME OFFICE" val="OV48Sred"/>
  <p:tag name="ARTICULATE_SLIDE_COUNT" val="5"/>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Thème Office">
  <a:themeElements>
    <a:clrScheme name="Custom 2">
      <a:dk1>
        <a:srgbClr val="575959"/>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707B213BD18AF4B8E7539EC8355038B" ma:contentTypeVersion="12" ma:contentTypeDescription="Create a new document." ma:contentTypeScope="" ma:versionID="11e67304bc2076433db3f10c65cc1d78">
  <xsd:schema xmlns:xsd="http://www.w3.org/2001/XMLSchema" xmlns:xs="http://www.w3.org/2001/XMLSchema" xmlns:p="http://schemas.microsoft.com/office/2006/metadata/properties" xmlns:ns2="7cd6d18e-4d81-4b2c-b127-df5c17c8764a" xmlns:ns3="4792f64d-3483-4bfd-a8dd-90820385f9c5" targetNamespace="http://schemas.microsoft.com/office/2006/metadata/properties" ma:root="true" ma:fieldsID="30da8c2249d9b41b821de87a7387ac60" ns2:_="" ns3:_="">
    <xsd:import namespace="7cd6d18e-4d81-4b2c-b127-df5c17c8764a"/>
    <xsd:import namespace="4792f64d-3483-4bfd-a8dd-90820385f9c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3:SharedWithUsers" minOccurs="0"/>
                <xsd:element ref="ns3:SharedWithDetails" minOccurs="0"/>
                <xsd:element ref="ns2:MediaServiceOCR" minOccurs="0"/>
                <xsd:element ref="ns2:MediaServiceAutoKeyPoints" minOccurs="0"/>
                <xsd:element ref="ns2:MediaServiceKeyPoints"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cd6d18e-4d81-4b2c-b127-df5c17c8764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4792f64d-3483-4bfd-a8dd-90820385f9c5"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CA27449-FF18-4E04-8814-0E8982CE7AA5}">
  <ds:schemaRefs>
    <ds:schemaRef ds:uri="http://schemas.microsoft.com/sharepoint/v3/contenttype/forms"/>
  </ds:schemaRefs>
</ds:datastoreItem>
</file>

<file path=customXml/itemProps2.xml><?xml version="1.0" encoding="utf-8"?>
<ds:datastoreItem xmlns:ds="http://schemas.openxmlformats.org/officeDocument/2006/customXml" ds:itemID="{39B62370-4776-4ABB-87D7-E3B6680ABEC4}">
  <ds:schemaRefs>
    <ds:schemaRef ds:uri="http://purl.org/dc/elements/1.1/"/>
    <ds:schemaRef ds:uri="http://schemas.microsoft.com/office/2006/metadata/properties"/>
    <ds:schemaRef ds:uri="http://schemas.microsoft.com/office/2006/documentManagement/types"/>
    <ds:schemaRef ds:uri="http://purl.org/dc/terms/"/>
    <ds:schemaRef ds:uri="http://schemas.openxmlformats.org/package/2006/metadata/core-properties"/>
    <ds:schemaRef ds:uri="http://purl.org/dc/dcmitype/"/>
    <ds:schemaRef ds:uri="http://schemas.microsoft.com/office/infopath/2007/PartnerControls"/>
    <ds:schemaRef ds:uri="4792f64d-3483-4bfd-a8dd-90820385f9c5"/>
    <ds:schemaRef ds:uri="7cd6d18e-4d81-4b2c-b127-df5c17c8764a"/>
    <ds:schemaRef ds:uri="http://www.w3.org/XML/1998/namespace"/>
  </ds:schemaRefs>
</ds:datastoreItem>
</file>

<file path=customXml/itemProps3.xml><?xml version="1.0" encoding="utf-8"?>
<ds:datastoreItem xmlns:ds="http://schemas.openxmlformats.org/officeDocument/2006/customXml" ds:itemID="{E046D8B3-1E40-493C-A4CD-421A02D03FA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cd6d18e-4d81-4b2c-b127-df5c17c8764a"/>
    <ds:schemaRef ds:uri="4792f64d-3483-4bfd-a8dd-90820385f9c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1511</TotalTime>
  <Words>481</Words>
  <Application>Microsoft Office PowerPoint</Application>
  <PresentationFormat>Widescreen</PresentationFormat>
  <Paragraphs>64</Paragraphs>
  <Slides>5</Slides>
  <Notes>0</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5</vt:i4>
      </vt:variant>
    </vt:vector>
  </HeadingPairs>
  <TitlesOfParts>
    <vt:vector size="7" baseType="lpstr">
      <vt:lpstr>Arial</vt:lpstr>
      <vt:lpstr>Thème Office</vt:lpstr>
      <vt:lpstr>PowerPoint Presentation</vt:lpstr>
      <vt:lpstr>PowerPoint Presentation</vt:lpstr>
      <vt:lpstr>an adult  frog</vt:lpstr>
      <vt:lpstr>Appendix: Images in this resource</vt:lpstr>
      <vt:lpstr>Appendix: Images in this resource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Sarka Piggott</dc:creator>
  <cp:lastModifiedBy>Kamil Trzebiatowski</cp:lastModifiedBy>
  <cp:revision>40</cp:revision>
  <dcterms:created xsi:type="dcterms:W3CDTF">2021-02-18T10:32:28Z</dcterms:created>
  <dcterms:modified xsi:type="dcterms:W3CDTF">2021-08-20T09:37:16Z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133FBF35-D96E-48DF-9B70-4709BDB62569</vt:lpwstr>
  </property>
  <property fmtid="{D5CDD505-2E9C-101B-9397-08002B2CF9AE}" pid="3" name="ArticulatePath">
    <vt:lpwstr>BF resources PPT template</vt:lpwstr>
  </property>
  <property fmtid="{D5CDD505-2E9C-101B-9397-08002B2CF9AE}" pid="4" name="ContentTypeId">
    <vt:lpwstr>0x010100E707B213BD18AF4B8E7539EC8355038B</vt:lpwstr>
  </property>
</Properties>
</file>