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73" r:id="rId5"/>
    <p:sldId id="274" r:id="rId6"/>
    <p:sldId id="294" r:id="rId7"/>
    <p:sldId id="285" r:id="rId8"/>
    <p:sldId id="295" r:id="rId9"/>
    <p:sldId id="287" r:id="rId10"/>
    <p:sldId id="296" r:id="rId11"/>
    <p:sldId id="305" r:id="rId12"/>
    <p:sldId id="297" r:id="rId13"/>
    <p:sldId id="300" r:id="rId14"/>
    <p:sldId id="299" r:id="rId15"/>
    <p:sldId id="293" r:id="rId16"/>
    <p:sldId id="301" r:id="rId17"/>
    <p:sldId id="302" r:id="rId18"/>
    <p:sldId id="303" r:id="rId19"/>
    <p:sldId id="304"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en Warwick" initials="KW" lastIdx="2" clrIdx="0">
    <p:extLst>
      <p:ext uri="{19B8F6BF-5375-455C-9EA6-DF929625EA0E}">
        <p15:presenceInfo xmlns:p15="http://schemas.microsoft.com/office/powerpoint/2012/main" userId="S::kw.7335@bell-foundation.org.uk::80da885b-ba75-4ee9-a9bc-7673763cdf01" providerId="AD"/>
      </p:ext>
    </p:extLst>
  </p:cmAuthor>
  <p:cmAuthor id="2" name="Kamil Trzebiatowski" initials="KT" lastIdx="1" clrIdx="1">
    <p:extLst>
      <p:ext uri="{19B8F6BF-5375-455C-9EA6-DF929625EA0E}">
        <p15:presenceInfo xmlns:p15="http://schemas.microsoft.com/office/powerpoint/2012/main" userId="S::KT.11@bell-foundation.org.uk::bf098af0-729a-44d3-9fa5-279e3bb767b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3D0FEE-5EC3-477C-9537-973AB7785DEB}" v="3" dt="2021-06-10T14:54:39.566"/>
    <p1510:client id="{1015FD0B-1C38-FA5D-31BA-5FACB5E61E9E}" v="27" dt="2021-06-10T11:48:54.795"/>
    <p1510:client id="{633E28AB-AA59-4E2A-9691-5E11C1D25EDA}" v="243" dt="2021-06-10T07:35:22.050"/>
    <p1510:client id="{EEA94C96-46FE-4E9F-A81F-DB271F25EAC4}" v="2" dt="2021-06-09T15:04:49.3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28" autoAdjust="0"/>
    <p:restoredTop sz="94660"/>
  </p:normalViewPr>
  <p:slideViewPr>
    <p:cSldViewPr snapToGrid="0">
      <p:cViewPr varScale="1">
        <p:scale>
          <a:sx n="63" d="100"/>
          <a:sy n="63" d="100"/>
        </p:scale>
        <p:origin x="66"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Warwick" userId="80da885b-ba75-4ee9-a9bc-7673763cdf01" providerId="ADAL" clId="{0D3D0FEE-5EC3-477C-9537-973AB7785DEB}"/>
    <pc:docChg chg="custSel delSld modSld">
      <pc:chgData name="Karen Warwick" userId="80da885b-ba75-4ee9-a9bc-7673763cdf01" providerId="ADAL" clId="{0D3D0FEE-5EC3-477C-9537-973AB7785DEB}" dt="2021-06-10T14:54:44.289" v="7" actId="20577"/>
      <pc:docMkLst>
        <pc:docMk/>
      </pc:docMkLst>
      <pc:sldChg chg="del">
        <pc:chgData name="Karen Warwick" userId="80da885b-ba75-4ee9-a9bc-7673763cdf01" providerId="ADAL" clId="{0D3D0FEE-5EC3-477C-9537-973AB7785DEB}" dt="2021-06-10T14:53:51.026" v="0" actId="2696"/>
        <pc:sldMkLst>
          <pc:docMk/>
          <pc:sldMk cId="351906900" sldId="289"/>
        </pc:sldMkLst>
      </pc:sldChg>
      <pc:sldChg chg="modSp">
        <pc:chgData name="Karen Warwick" userId="80da885b-ba75-4ee9-a9bc-7673763cdf01" providerId="ADAL" clId="{0D3D0FEE-5EC3-477C-9537-973AB7785DEB}" dt="2021-06-10T14:54:44.289" v="7" actId="20577"/>
        <pc:sldMkLst>
          <pc:docMk/>
          <pc:sldMk cId="2151852346" sldId="304"/>
        </pc:sldMkLst>
        <pc:spChg chg="mod">
          <ac:chgData name="Karen Warwick" userId="80da885b-ba75-4ee9-a9bc-7673763cdf01" providerId="ADAL" clId="{0D3D0FEE-5EC3-477C-9537-973AB7785DEB}" dt="2021-06-10T14:54:44.289" v="7" actId="20577"/>
          <ac:spMkLst>
            <pc:docMk/>
            <pc:sldMk cId="2151852346" sldId="304"/>
            <ac:spMk id="5" creationId="{99DC48D3-7691-4284-B20B-0C4EA21FC413}"/>
          </ac:spMkLst>
        </pc:spChg>
      </pc:sldChg>
      <pc:sldChg chg="addSp delSp modSp">
        <pc:chgData name="Karen Warwick" userId="80da885b-ba75-4ee9-a9bc-7673763cdf01" providerId="ADAL" clId="{0D3D0FEE-5EC3-477C-9537-973AB7785DEB}" dt="2021-06-10T14:54:00.872" v="3" actId="14100"/>
        <pc:sldMkLst>
          <pc:docMk/>
          <pc:sldMk cId="3299637182" sldId="305"/>
        </pc:sldMkLst>
        <pc:spChg chg="del">
          <ac:chgData name="Karen Warwick" userId="80da885b-ba75-4ee9-a9bc-7673763cdf01" providerId="ADAL" clId="{0D3D0FEE-5EC3-477C-9537-973AB7785DEB}" dt="2021-06-10T14:53:55.578" v="1" actId="478"/>
          <ac:spMkLst>
            <pc:docMk/>
            <pc:sldMk cId="3299637182" sldId="305"/>
            <ac:spMk id="3" creationId="{2879FB82-0313-47E9-BFDA-7372E3180974}"/>
          </ac:spMkLst>
        </pc:spChg>
        <pc:spChg chg="add del mod">
          <ac:chgData name="Karen Warwick" userId="80da885b-ba75-4ee9-a9bc-7673763cdf01" providerId="ADAL" clId="{0D3D0FEE-5EC3-477C-9537-973AB7785DEB}" dt="2021-06-10T14:53:58.337" v="2" actId="478"/>
          <ac:spMkLst>
            <pc:docMk/>
            <pc:sldMk cId="3299637182" sldId="305"/>
            <ac:spMk id="4" creationId="{3B46A4B4-14A9-4B0F-BD88-835DFF982146}"/>
          </ac:spMkLst>
        </pc:spChg>
        <pc:picChg chg="mod">
          <ac:chgData name="Karen Warwick" userId="80da885b-ba75-4ee9-a9bc-7673763cdf01" providerId="ADAL" clId="{0D3D0FEE-5EC3-477C-9537-973AB7785DEB}" dt="2021-06-10T14:54:00.872" v="3" actId="14100"/>
          <ac:picMkLst>
            <pc:docMk/>
            <pc:sldMk cId="3299637182" sldId="305"/>
            <ac:picMk id="1028" creationId="{0991CF83-6603-440F-B6FE-621B64BF32E1}"/>
          </ac:picMkLst>
        </pc:pic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hyperlink" Target="https://www.bell-foundation.org.uk/"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hyperlink" Target="https://www.bell-foundation.org.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AL Resource">
    <p:spTree>
      <p:nvGrpSpPr>
        <p:cNvPr id="1" name=""/>
        <p:cNvGrpSpPr/>
        <p:nvPr/>
      </p:nvGrpSpPr>
      <p:grpSpPr>
        <a:xfrm>
          <a:off x="0" y="0"/>
          <a:ext cx="0" cy="0"/>
          <a:chOff x="0" y="0"/>
          <a:chExt cx="0" cy="0"/>
        </a:xfrm>
      </p:grpSpPr>
      <p:sp>
        <p:nvSpPr>
          <p:cNvPr id="13" name="Titre 10">
            <a:extLst>
              <a:ext uri="{FF2B5EF4-FFF2-40B4-BE49-F238E27FC236}">
                <a16:creationId xmlns:a16="http://schemas.microsoft.com/office/drawing/2014/main" id="{9AAE76BE-5890-4ED4-85D0-D327738E498E}"/>
              </a:ext>
            </a:extLst>
          </p:cNvPr>
          <p:cNvSpPr>
            <a:spLocks noGrp="1"/>
          </p:cNvSpPr>
          <p:nvPr>
            <p:ph type="title" hasCustomPrompt="1"/>
          </p:nvPr>
        </p:nvSpPr>
        <p:spPr>
          <a:xfrm>
            <a:off x="708497" y="671447"/>
            <a:ext cx="9925344" cy="618631"/>
          </a:xfrm>
          <a:prstGeom prst="rect">
            <a:avLst/>
          </a:prstGeom>
        </p:spPr>
        <p:txBody>
          <a:bodyPr wrap="square">
            <a:spAutoFit/>
          </a:bodyPr>
          <a:lstStyle>
            <a:lvl1pPr>
              <a:defRPr sz="3800" b="0">
                <a:solidFill>
                  <a:srgbClr val="56595A"/>
                </a:solidFill>
                <a:latin typeface="Arial" panose="020B0604020202020204" pitchFamily="34" charset="0"/>
                <a:cs typeface="Arial" panose="020B0604020202020204" pitchFamily="34" charset="0"/>
              </a:defRPr>
            </a:lvl1pPr>
          </a:lstStyle>
          <a:p>
            <a:r>
              <a:rPr lang="en-GB" noProof="0" dirty="0"/>
              <a:t>The Bell Foundation: EAL Resource</a:t>
            </a:r>
          </a:p>
        </p:txBody>
      </p:sp>
      <p:graphicFrame>
        <p:nvGraphicFramePr>
          <p:cNvPr id="15" name="Tableau 10">
            <a:extLst>
              <a:ext uri="{FF2B5EF4-FFF2-40B4-BE49-F238E27FC236}">
                <a16:creationId xmlns:a16="http://schemas.microsoft.com/office/drawing/2014/main" id="{8D513AF8-D1B3-40F3-ABEE-06E8D4C30947}"/>
              </a:ext>
            </a:extLst>
          </p:cNvPr>
          <p:cNvGraphicFramePr>
            <a:graphicFrameLocks noGrp="1"/>
          </p:cNvGraphicFramePr>
          <p:nvPr userDrawn="1">
            <p:extLst>
              <p:ext uri="{D42A27DB-BD31-4B8C-83A1-F6EECF244321}">
                <p14:modId xmlns:p14="http://schemas.microsoft.com/office/powerpoint/2010/main" val="4205850062"/>
              </p:ext>
            </p:extLst>
          </p:nvPr>
        </p:nvGraphicFramePr>
        <p:xfrm>
          <a:off x="2405744" y="1757525"/>
          <a:ext cx="7182831" cy="3715255"/>
        </p:xfrm>
        <a:graphic>
          <a:graphicData uri="http://schemas.openxmlformats.org/drawingml/2006/table">
            <a:tbl>
              <a:tblPr firstRow="1" bandRow="1">
                <a:tableStyleId>{5C22544A-7EE6-4342-B048-85BDC9FD1C3A}</a:tableStyleId>
              </a:tblPr>
              <a:tblGrid>
                <a:gridCol w="3176355">
                  <a:extLst>
                    <a:ext uri="{9D8B030D-6E8A-4147-A177-3AD203B41FA5}">
                      <a16:colId xmlns:a16="http://schemas.microsoft.com/office/drawing/2014/main" val="630942136"/>
                    </a:ext>
                  </a:extLst>
                </a:gridCol>
                <a:gridCol w="4006476">
                  <a:extLst>
                    <a:ext uri="{9D8B030D-6E8A-4147-A177-3AD203B41FA5}">
                      <a16:colId xmlns:a16="http://schemas.microsoft.com/office/drawing/2014/main" val="1633938555"/>
                    </a:ext>
                  </a:extLst>
                </a:gridCol>
              </a:tblGrid>
              <a:tr h="743051">
                <a:tc gridSpan="2">
                  <a:txBody>
                    <a:bodyPr/>
                    <a:lstStyle/>
                    <a:p>
                      <a:r>
                        <a:rPr lang="en-GB" sz="2400" b="0" dirty="0">
                          <a:latin typeface="Arial" panose="020B0604020202020204" pitchFamily="34" charset="0"/>
                          <a:cs typeface="Arial" panose="020B0604020202020204" pitchFamily="34" charset="0"/>
                        </a:rPr>
                        <a:t>(Insert name of resource)</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8756"/>
                    </a:solidFill>
                  </a:tcPr>
                </a:tc>
                <a:tc hMerge="1">
                  <a:txBody>
                    <a:bodyPr/>
                    <a:lstStyle/>
                    <a:p>
                      <a:endParaRPr lang="en-GB"/>
                    </a:p>
                  </a:txBody>
                  <a:tcPr/>
                </a:tc>
                <a:extLst>
                  <a:ext uri="{0D108BD9-81ED-4DB2-BD59-A6C34878D82A}">
                    <a16:rowId xmlns:a16="http://schemas.microsoft.com/office/drawing/2014/main" val="4149820139"/>
                  </a:ext>
                </a:extLst>
              </a:tr>
              <a:tr h="743051">
                <a:tc>
                  <a:txBody>
                    <a:bodyPr/>
                    <a:lstStyle/>
                    <a:p>
                      <a:endParaRPr lang="en-GB" sz="1800" b="0" dirty="0">
                        <a:solidFill>
                          <a:srgbClr val="57595A"/>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tc>
                  <a:txBody>
                    <a:bodyPr/>
                    <a:lstStyle/>
                    <a:p>
                      <a:r>
                        <a:rPr lang="en-GB" sz="1800" b="0" dirty="0">
                          <a:solidFill>
                            <a:srgbClr val="57595A"/>
                          </a:solidFill>
                          <a:latin typeface="Arial" panose="020B0604020202020204" pitchFamily="34" charset="0"/>
                          <a:cs typeface="Arial" panose="020B0604020202020204" pitchFamily="34" charset="0"/>
                        </a:rPr>
                        <a:t>Example name goes here</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extLst>
                  <a:ext uri="{0D108BD9-81ED-4DB2-BD59-A6C34878D82A}">
                    <a16:rowId xmlns:a16="http://schemas.microsoft.com/office/drawing/2014/main" val="2185119296"/>
                  </a:ext>
                </a:extLst>
              </a:tr>
              <a:tr h="743051">
                <a:tc>
                  <a:txBody>
                    <a:bodyPr/>
                    <a:lstStyle/>
                    <a:p>
                      <a:r>
                        <a:rPr lang="en-GB" sz="1800" b="0" dirty="0">
                          <a:solidFill>
                            <a:srgbClr val="57595A"/>
                          </a:solidFill>
                          <a:latin typeface="Arial" panose="020B0604020202020204" pitchFamily="34" charset="0"/>
                          <a:cs typeface="Arial" panose="020B0604020202020204" pitchFamily="34" charset="0"/>
                        </a:rPr>
                        <a:t>Subject(s)</a:t>
                      </a: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800" b="0">
                          <a:solidFill>
                            <a:srgbClr val="57595A"/>
                          </a:solidFill>
                          <a:latin typeface="Arial" panose="020B0604020202020204" pitchFamily="34" charset="0"/>
                          <a:cs typeface="Arial" panose="020B0604020202020204" pitchFamily="34" charset="0"/>
                        </a:rPr>
                        <a:t>Example subjects go here</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565616"/>
                  </a:ext>
                </a:extLst>
              </a:tr>
              <a:tr h="743051">
                <a:tc>
                  <a:txBody>
                    <a:bodyPr/>
                    <a:lstStyle/>
                    <a:p>
                      <a:r>
                        <a:rPr lang="en-GB" sz="1800" b="0">
                          <a:solidFill>
                            <a:srgbClr val="57595A"/>
                          </a:solidFill>
                          <a:latin typeface="Arial" panose="020B0604020202020204" pitchFamily="34" charset="0"/>
                          <a:cs typeface="Arial" panose="020B0604020202020204" pitchFamily="34" charset="0"/>
                        </a:rPr>
                        <a:t>Key Stage</a:t>
                      </a: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tc>
                  <a:txBody>
                    <a:bodyPr/>
                    <a:lstStyle/>
                    <a:p>
                      <a:r>
                        <a:rPr lang="en-GB" sz="1800" b="0">
                          <a:solidFill>
                            <a:srgbClr val="57595A"/>
                          </a:solidFill>
                          <a:latin typeface="Arial" panose="020B0604020202020204" pitchFamily="34" charset="0"/>
                          <a:cs typeface="Arial" panose="020B0604020202020204" pitchFamily="34" charset="0"/>
                        </a:rPr>
                        <a:t>3</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extLst>
                  <a:ext uri="{0D108BD9-81ED-4DB2-BD59-A6C34878D82A}">
                    <a16:rowId xmlns:a16="http://schemas.microsoft.com/office/drawing/2014/main" val="1577974324"/>
                  </a:ext>
                </a:extLst>
              </a:tr>
              <a:tr h="743051">
                <a:tc>
                  <a:txBody>
                    <a:bodyPr/>
                    <a:lstStyle/>
                    <a:p>
                      <a:r>
                        <a:rPr lang="en-GB" sz="1800" b="0">
                          <a:solidFill>
                            <a:srgbClr val="57595A"/>
                          </a:solidFill>
                          <a:latin typeface="Arial" panose="020B0604020202020204" pitchFamily="34" charset="0"/>
                          <a:cs typeface="Arial" panose="020B0604020202020204" pitchFamily="34" charset="0"/>
                        </a:rPr>
                        <a:t>Topic</a:t>
                      </a: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800" b="0" dirty="0">
                          <a:solidFill>
                            <a:srgbClr val="57595A"/>
                          </a:solidFill>
                          <a:latin typeface="Arial" panose="020B0604020202020204" pitchFamily="34" charset="0"/>
                          <a:cs typeface="Arial" panose="020B0604020202020204" pitchFamily="34" charset="0"/>
                        </a:rPr>
                        <a:t>Example topics go here</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32932925"/>
                  </a:ext>
                </a:extLst>
              </a:tr>
            </a:tbl>
          </a:graphicData>
        </a:graphic>
      </p:graphicFrame>
      <p:sp>
        <p:nvSpPr>
          <p:cNvPr id="7" name="Rectangle 6">
            <a:extLst>
              <a:ext uri="{FF2B5EF4-FFF2-40B4-BE49-F238E27FC236}">
                <a16:creationId xmlns:a16="http://schemas.microsoft.com/office/drawing/2014/main" id="{91134069-B4E6-8C49-A19C-7C4E359E5BDC}"/>
              </a:ext>
            </a:extLst>
          </p:cNvPr>
          <p:cNvSpPr/>
          <p:nvPr userDrawn="1"/>
        </p:nvSpPr>
        <p:spPr>
          <a:xfrm>
            <a:off x="0" y="6147054"/>
            <a:ext cx="12192000" cy="710946"/>
          </a:xfrm>
          <a:prstGeom prst="rect">
            <a:avLst/>
          </a:prstGeom>
          <a:solidFill>
            <a:srgbClr val="FBF7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Image 8">
            <a:extLst>
              <a:ext uri="{FF2B5EF4-FFF2-40B4-BE49-F238E27FC236}">
                <a16:creationId xmlns:a16="http://schemas.microsoft.com/office/drawing/2014/main" id="{97DEA8DC-F696-6349-AD73-E8DEDBF6E423}"/>
              </a:ext>
            </a:extLst>
          </p:cNvPr>
          <p:cNvPicPr>
            <a:picLocks noChangeAspect="1"/>
          </p:cNvPicPr>
          <p:nvPr userDrawn="1"/>
        </p:nvPicPr>
        <p:blipFill>
          <a:blip r:embed="rId3">
            <a:clrChange>
              <a:clrFrom>
                <a:srgbClr val="F9F9F9"/>
              </a:clrFrom>
              <a:clrTo>
                <a:srgbClr val="F9F9F9">
                  <a:alpha val="0"/>
                </a:srgbClr>
              </a:clrTo>
            </a:clrChange>
          </a:blip>
          <a:stretch>
            <a:fillRect/>
          </a:stretch>
        </p:blipFill>
        <p:spPr>
          <a:xfrm>
            <a:off x="183651" y="6270743"/>
            <a:ext cx="1049691" cy="463570"/>
          </a:xfrm>
          <a:prstGeom prst="rect">
            <a:avLst/>
          </a:prstGeom>
        </p:spPr>
      </p:pic>
      <p:sp>
        <p:nvSpPr>
          <p:cNvPr id="14" name="Rectangle 13">
            <a:extLst>
              <a:ext uri="{FF2B5EF4-FFF2-40B4-BE49-F238E27FC236}">
                <a16:creationId xmlns:a16="http://schemas.microsoft.com/office/drawing/2014/main" id="{2DC48A2C-91B5-9545-B898-0CD6FA336A6E}"/>
              </a:ext>
            </a:extLst>
          </p:cNvPr>
          <p:cNvSpPr/>
          <p:nvPr userDrawn="1"/>
        </p:nvSpPr>
        <p:spPr>
          <a:xfrm>
            <a:off x="4776952" y="6288673"/>
            <a:ext cx="7307470" cy="600164"/>
          </a:xfrm>
          <a:prstGeom prst="rect">
            <a:avLst/>
          </a:prstGeom>
        </p:spPr>
        <p:txBody>
          <a:bodyPr wrap="square">
            <a:spAutoFit/>
          </a:bodyPr>
          <a:lstStyle/>
          <a:p>
            <a:pPr algn="r"/>
            <a:r>
              <a:rPr lang="en-GB" sz="1100" dirty="0"/>
              <a:t>The Bell Foundation: EAL Resource - free downloadable teaching materials </a:t>
            </a:r>
            <a:r>
              <a:rPr lang="en-GB" sz="1100" dirty="0">
                <a:solidFill>
                  <a:srgbClr val="06845A"/>
                </a:solidFill>
                <a:hlinkClick r:id="rId4">
                  <a:extLst>
                    <a:ext uri="{A12FA001-AC4F-418D-AE19-62706E023703}">
                      <ahyp:hlinkClr xmlns:ahyp="http://schemas.microsoft.com/office/drawing/2018/hyperlinkcolor" val="tx"/>
                    </a:ext>
                  </a:extLst>
                </a:hlinkClick>
              </a:rPr>
              <a:t>https://bell-foundation.org.uk</a:t>
            </a:r>
            <a:endParaRPr lang="en-GB" sz="1100" dirty="0">
              <a:solidFill>
                <a:srgbClr val="06845A"/>
              </a:solidFill>
            </a:endParaRPr>
          </a:p>
          <a:p>
            <a:pPr algn="r"/>
            <a:r>
              <a:rPr lang="en-GB" sz="1100" dirty="0"/>
              <a:t>© Bell Educational Trust Limited. This resource was originally developed by K. Warwick and has been adapted for The Bell Foundation’s teaching materials and resources. The resource was formally referenced as EAL Nexus.</a:t>
            </a:r>
          </a:p>
        </p:txBody>
      </p:sp>
      <p:sp>
        <p:nvSpPr>
          <p:cNvPr id="2" name="TextBox 1">
            <a:extLst>
              <a:ext uri="{FF2B5EF4-FFF2-40B4-BE49-F238E27FC236}">
                <a16:creationId xmlns:a16="http://schemas.microsoft.com/office/drawing/2014/main" id="{90190AEC-08AE-4ABD-B85A-0998FBA7DF81}"/>
              </a:ext>
            </a:extLst>
          </p:cNvPr>
          <p:cNvSpPr txBox="1"/>
          <p:nvPr userDrawn="1"/>
        </p:nvSpPr>
        <p:spPr>
          <a:xfrm>
            <a:off x="2405744" y="2676484"/>
            <a:ext cx="2159566" cy="369332"/>
          </a:xfrm>
          <a:prstGeom prst="rect">
            <a:avLst/>
          </a:prstGeom>
          <a:noFill/>
        </p:spPr>
        <p:txBody>
          <a:bodyPr wrap="none" rtlCol="0">
            <a:spAutoFit/>
          </a:bodyPr>
          <a:lstStyle/>
          <a:p>
            <a:r>
              <a:rPr lang="en-GB" dirty="0"/>
              <a:t>(insert name of file)</a:t>
            </a:r>
          </a:p>
        </p:txBody>
      </p:sp>
    </p:spTree>
    <p:custDataLst>
      <p:tags r:id="rId1"/>
    </p:custDataLst>
    <p:extLst>
      <p:ext uri="{BB962C8B-B14F-4D97-AF65-F5344CB8AC3E}">
        <p14:creationId xmlns:p14="http://schemas.microsoft.com/office/powerpoint/2010/main" val="3877176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AL Resource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A901B2B-54E0-42C5-947F-48826F0C3351}"/>
              </a:ext>
            </a:extLst>
          </p:cNvPr>
          <p:cNvSpPr/>
          <p:nvPr userDrawn="1"/>
        </p:nvSpPr>
        <p:spPr>
          <a:xfrm>
            <a:off x="0" y="6147055"/>
            <a:ext cx="12192000" cy="710946"/>
          </a:xfrm>
          <a:prstGeom prst="rect">
            <a:avLst/>
          </a:prstGeom>
          <a:solidFill>
            <a:srgbClr val="FBF7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Espace réservé du texte 3">
            <a:extLst>
              <a:ext uri="{FF2B5EF4-FFF2-40B4-BE49-F238E27FC236}">
                <a16:creationId xmlns:a16="http://schemas.microsoft.com/office/drawing/2014/main" id="{6AAB20E3-CF5C-4EF4-8440-6F8EF7BA2A66}"/>
              </a:ext>
            </a:extLst>
          </p:cNvPr>
          <p:cNvSpPr>
            <a:spLocks noGrp="1"/>
          </p:cNvSpPr>
          <p:nvPr>
            <p:ph type="body" sz="quarter" idx="10" hasCustomPrompt="1"/>
          </p:nvPr>
        </p:nvSpPr>
        <p:spPr>
          <a:xfrm>
            <a:off x="733240" y="1837029"/>
            <a:ext cx="4163332" cy="369332"/>
          </a:xfrm>
          <a:prstGeom prst="rect">
            <a:avLst/>
          </a:prstGeom>
        </p:spPr>
        <p:txBody>
          <a:bodyPr>
            <a:spAutoFit/>
          </a:bodyPr>
          <a:lstStyle>
            <a:lvl1pPr marL="0" indent="0">
              <a:buNone/>
              <a:defRPr sz="2000" b="0">
                <a:solidFill>
                  <a:srgbClr val="56595A"/>
                </a:solidFill>
                <a:latin typeface="Arial" panose="020B0604020202020204" pitchFamily="34" charset="0"/>
                <a:cs typeface="Arial" panose="020B0604020202020204" pitchFamily="34" charset="0"/>
              </a:defRPr>
            </a:lvl1pPr>
          </a:lstStyle>
          <a:p>
            <a:pPr lvl="0"/>
            <a:r>
              <a:rPr lang="en-GB"/>
              <a:t>Click to add title</a:t>
            </a:r>
          </a:p>
        </p:txBody>
      </p:sp>
      <p:sp>
        <p:nvSpPr>
          <p:cNvPr id="5" name="Titre 4">
            <a:extLst>
              <a:ext uri="{FF2B5EF4-FFF2-40B4-BE49-F238E27FC236}">
                <a16:creationId xmlns:a16="http://schemas.microsoft.com/office/drawing/2014/main" id="{1548C47B-9673-44AF-A16F-4FE419CD3C90}"/>
              </a:ext>
            </a:extLst>
          </p:cNvPr>
          <p:cNvSpPr>
            <a:spLocks noGrp="1"/>
          </p:cNvSpPr>
          <p:nvPr>
            <p:ph type="title" hasCustomPrompt="1"/>
          </p:nvPr>
        </p:nvSpPr>
        <p:spPr>
          <a:xfrm>
            <a:off x="733240" y="732441"/>
            <a:ext cx="10515600" cy="590931"/>
          </a:xfrm>
          <a:prstGeom prst="rect">
            <a:avLst/>
          </a:prstGeom>
        </p:spPr>
        <p:txBody>
          <a:bodyPr>
            <a:spAutoFit/>
          </a:bodyPr>
          <a:lstStyle>
            <a:lvl1pPr>
              <a:defRPr sz="3600" b="0" i="0">
                <a:solidFill>
                  <a:srgbClr val="56595A"/>
                </a:solidFill>
                <a:latin typeface="Arial" panose="020B0604020202020204" pitchFamily="34" charset="0"/>
                <a:cs typeface="Arial" panose="020B0604020202020204" pitchFamily="34" charset="0"/>
              </a:defRPr>
            </a:lvl1pPr>
          </a:lstStyle>
          <a:p>
            <a:r>
              <a:rPr lang="fr-FR"/>
              <a:t>Click to </a:t>
            </a:r>
            <a:r>
              <a:rPr lang="fr-FR" err="1"/>
              <a:t>add</a:t>
            </a:r>
            <a:r>
              <a:rPr lang="fr-FR"/>
              <a:t> </a:t>
            </a:r>
            <a:r>
              <a:rPr lang="fr-FR" err="1"/>
              <a:t>title</a:t>
            </a:r>
            <a:endParaRPr lang="fr-FR"/>
          </a:p>
        </p:txBody>
      </p:sp>
      <p:pic>
        <p:nvPicPr>
          <p:cNvPr id="10" name="Image 8">
            <a:extLst>
              <a:ext uri="{FF2B5EF4-FFF2-40B4-BE49-F238E27FC236}">
                <a16:creationId xmlns:a16="http://schemas.microsoft.com/office/drawing/2014/main" id="{E84A37BE-6864-714B-A6F2-D363D29CD5D2}"/>
              </a:ext>
            </a:extLst>
          </p:cNvPr>
          <p:cNvPicPr>
            <a:picLocks noChangeAspect="1"/>
          </p:cNvPicPr>
          <p:nvPr userDrawn="1"/>
        </p:nvPicPr>
        <p:blipFill>
          <a:blip r:embed="rId3">
            <a:clrChange>
              <a:clrFrom>
                <a:srgbClr val="F9F9F9"/>
              </a:clrFrom>
              <a:clrTo>
                <a:srgbClr val="F9F9F9">
                  <a:alpha val="0"/>
                </a:srgbClr>
              </a:clrTo>
            </a:clrChange>
          </a:blip>
          <a:stretch>
            <a:fillRect/>
          </a:stretch>
        </p:blipFill>
        <p:spPr>
          <a:xfrm>
            <a:off x="183651" y="6270743"/>
            <a:ext cx="1049691" cy="463570"/>
          </a:xfrm>
          <a:prstGeom prst="rect">
            <a:avLst/>
          </a:prstGeom>
        </p:spPr>
      </p:pic>
      <p:sp>
        <p:nvSpPr>
          <p:cNvPr id="2" name="Rectangle 1">
            <a:extLst>
              <a:ext uri="{FF2B5EF4-FFF2-40B4-BE49-F238E27FC236}">
                <a16:creationId xmlns:a16="http://schemas.microsoft.com/office/drawing/2014/main" id="{EDB6FFA0-F1FF-8E41-9D40-6CFD652A9FCB}"/>
              </a:ext>
            </a:extLst>
          </p:cNvPr>
          <p:cNvSpPr/>
          <p:nvPr userDrawn="1"/>
        </p:nvSpPr>
        <p:spPr>
          <a:xfrm>
            <a:off x="4761186" y="6288673"/>
            <a:ext cx="7323236" cy="600164"/>
          </a:xfrm>
          <a:prstGeom prst="rect">
            <a:avLst/>
          </a:prstGeom>
        </p:spPr>
        <p:txBody>
          <a:bodyPr wrap="square">
            <a:spAutoFit/>
          </a:bodyPr>
          <a:lstStyle/>
          <a:p>
            <a:pPr algn="r"/>
            <a:r>
              <a:rPr lang="en-GB" sz="1100" dirty="0"/>
              <a:t>The Bell Foundation: EAL Resource - free downloadable teaching materials </a:t>
            </a:r>
            <a:r>
              <a:rPr lang="en-GB" sz="1100" dirty="0">
                <a:solidFill>
                  <a:srgbClr val="06845A"/>
                </a:solidFill>
                <a:hlinkClick r:id="rId4">
                  <a:extLst>
                    <a:ext uri="{A12FA001-AC4F-418D-AE19-62706E023703}">
                      <ahyp:hlinkClr xmlns:ahyp="http://schemas.microsoft.com/office/drawing/2018/hyperlinkcolor" val="tx"/>
                    </a:ext>
                  </a:extLst>
                </a:hlinkClick>
              </a:rPr>
              <a:t>https://bell-foundation.org.uk</a:t>
            </a:r>
            <a:endParaRPr lang="en-GB" sz="1100" dirty="0">
              <a:solidFill>
                <a:srgbClr val="06845A"/>
              </a:solidFill>
            </a:endParaRPr>
          </a:p>
          <a:p>
            <a:pPr algn="r"/>
            <a:r>
              <a:rPr lang="en-GB" sz="1100" dirty="0"/>
              <a:t>© Bell Educational Trust Limited. This resource was originally developed by K. Warwick and has been adapted for The Bell Foundation’s teaching materials and resources. The resource was formally referenced as EAL Nexus.</a:t>
            </a:r>
          </a:p>
        </p:txBody>
      </p:sp>
    </p:spTree>
    <p:custDataLst>
      <p:tags r:id="rId1"/>
    </p:custDataLst>
    <p:extLst>
      <p:ext uri="{BB962C8B-B14F-4D97-AF65-F5344CB8AC3E}">
        <p14:creationId xmlns:p14="http://schemas.microsoft.com/office/powerpoint/2010/main" val="18351281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489040"/>
      </p:ext>
    </p:extLst>
  </p:cSld>
  <p:clrMap bg1="lt1" tx1="dk1" bg2="lt2" tx2="dk2" accent1="accent1" accent2="accent2" accent3="accent3" accent4="accent4" accent5="accent5" accent6="accent6" hlink="hlink" folHlink="folHlink"/>
  <p:sldLayoutIdLst>
    <p:sldLayoutId id="2147483687" r:id="rId1"/>
    <p:sldLayoutId id="214748368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4.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2.png"/><Relationship Id="rId7" Type="http://schemas.openxmlformats.org/officeDocument/2006/relationships/image" Target="../media/image4.jp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9.png"/><Relationship Id="rId5" Type="http://schemas.openxmlformats.org/officeDocument/2006/relationships/image" Target="../media/image6.jp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hyperlink" Target="https://www.flickr.com/photos/132295270@N07/48317539791" TargetMode="External"/><Relationship Id="rId3" Type="http://schemas.openxmlformats.org/officeDocument/2006/relationships/hyperlink" Target="https://pixabay.com/photos/frogspawn-spawn-nature-toad-swamp-5166319/" TargetMode="External"/><Relationship Id="rId7" Type="http://schemas.openxmlformats.org/officeDocument/2006/relationships/hyperlink" Target="https://pixabay.com/users/efraimstochter-12351/" TargetMode="External"/><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hyperlink" Target="https://pixabay.com/photos/tadpole-spring-frog-swim-curious-1403191/" TargetMode="External"/><Relationship Id="rId5" Type="http://schemas.openxmlformats.org/officeDocument/2006/relationships/hyperlink" Target="https://pixabay.com/service/license/" TargetMode="External"/><Relationship Id="rId10" Type="http://schemas.openxmlformats.org/officeDocument/2006/relationships/hyperlink" Target="https://creativecommons.org/licenses/by/2.0/" TargetMode="External"/><Relationship Id="rId4" Type="http://schemas.openxmlformats.org/officeDocument/2006/relationships/hyperlink" Target="https://pixabay.com/users/mojpe-885231/" TargetMode="External"/><Relationship Id="rId9" Type="http://schemas.openxmlformats.org/officeDocument/2006/relationships/hyperlink" Target="https://www.flickr.com/photos/132295270@N07/"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pixabay.com/photos/frog-water-frog-lily-pads-amphibian-2211972/" TargetMode="External"/><Relationship Id="rId3" Type="http://schemas.openxmlformats.org/officeDocument/2006/relationships/hyperlink" Target="https://pixabay.com/photos/tadpole-frog-amphibious-2243033/" TargetMode="External"/><Relationship Id="rId7" Type="http://schemas.openxmlformats.org/officeDocument/2006/relationships/hyperlink" Target="https://pixabay.com/de/users/hos70-2319664/" TargetMode="Externa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hyperlink" Target="https://search.creativecommons.org/photos/025174ae-5a0d-4077-b6b1-6b541202df38" TargetMode="External"/><Relationship Id="rId5" Type="http://schemas.openxmlformats.org/officeDocument/2006/relationships/hyperlink" Target="https://pixabay.com/service/license/" TargetMode="External"/><Relationship Id="rId4" Type="http://schemas.openxmlformats.org/officeDocument/2006/relationships/hyperlink" Target="https://pixabay.com/users/aguasas-5147816/" TargetMode="External"/><Relationship Id="rId9" Type="http://schemas.openxmlformats.org/officeDocument/2006/relationships/hyperlink" Target="https://pixabay.com/users/couleur-119579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3B79F8-2DEB-4660-898C-5DB225F6C854}"/>
              </a:ext>
            </a:extLst>
          </p:cNvPr>
          <p:cNvSpPr>
            <a:spLocks noGrp="1"/>
          </p:cNvSpPr>
          <p:nvPr>
            <p:ph type="title"/>
          </p:nvPr>
        </p:nvSpPr>
        <p:spPr/>
        <p:txBody>
          <a:bodyPr/>
          <a:lstStyle/>
          <a:p>
            <a:endParaRPr lang="en-GB" dirty="0"/>
          </a:p>
        </p:txBody>
      </p:sp>
      <p:graphicFrame>
        <p:nvGraphicFramePr>
          <p:cNvPr id="4" name="Tableau 10">
            <a:extLst>
              <a:ext uri="{FF2B5EF4-FFF2-40B4-BE49-F238E27FC236}">
                <a16:creationId xmlns:a16="http://schemas.microsoft.com/office/drawing/2014/main" id="{FD203832-1D4D-45FB-84C8-83E4708C96F6}"/>
              </a:ext>
            </a:extLst>
          </p:cNvPr>
          <p:cNvGraphicFramePr>
            <a:graphicFrameLocks noGrp="1"/>
          </p:cNvGraphicFramePr>
          <p:nvPr>
            <p:extLst>
              <p:ext uri="{D42A27DB-BD31-4B8C-83A1-F6EECF244321}">
                <p14:modId xmlns:p14="http://schemas.microsoft.com/office/powerpoint/2010/main" val="951237126"/>
              </p:ext>
            </p:extLst>
          </p:nvPr>
        </p:nvGraphicFramePr>
        <p:xfrm>
          <a:off x="2405744" y="1757525"/>
          <a:ext cx="7182831" cy="3715255"/>
        </p:xfrm>
        <a:graphic>
          <a:graphicData uri="http://schemas.openxmlformats.org/drawingml/2006/table">
            <a:tbl>
              <a:tblPr firstRow="1" bandRow="1">
                <a:tableStyleId>{5C22544A-7EE6-4342-B048-85BDC9FD1C3A}</a:tableStyleId>
              </a:tblPr>
              <a:tblGrid>
                <a:gridCol w="3176355">
                  <a:extLst>
                    <a:ext uri="{9D8B030D-6E8A-4147-A177-3AD203B41FA5}">
                      <a16:colId xmlns:a16="http://schemas.microsoft.com/office/drawing/2014/main" val="630942136"/>
                    </a:ext>
                  </a:extLst>
                </a:gridCol>
                <a:gridCol w="4006476">
                  <a:extLst>
                    <a:ext uri="{9D8B030D-6E8A-4147-A177-3AD203B41FA5}">
                      <a16:colId xmlns:a16="http://schemas.microsoft.com/office/drawing/2014/main" val="1633938555"/>
                    </a:ext>
                  </a:extLst>
                </a:gridCol>
              </a:tblGrid>
              <a:tr h="743051">
                <a:tc gridSpan="2">
                  <a:txBody>
                    <a:bodyPr/>
                    <a:lstStyle/>
                    <a:p>
                      <a:r>
                        <a:rPr lang="en-GB" sz="2400" b="0" dirty="0">
                          <a:latin typeface="Arial" panose="020B0604020202020204" pitchFamily="34" charset="0"/>
                          <a:cs typeface="Arial" panose="020B0604020202020204" pitchFamily="34" charset="0"/>
                        </a:rPr>
                        <a:t>The Life Cycle of a Frog</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8756"/>
                    </a:solidFill>
                  </a:tcPr>
                </a:tc>
                <a:tc hMerge="1">
                  <a:txBody>
                    <a:bodyPr/>
                    <a:lstStyle/>
                    <a:p>
                      <a:endParaRPr lang="en-GB"/>
                    </a:p>
                  </a:txBody>
                  <a:tcPr/>
                </a:tc>
                <a:extLst>
                  <a:ext uri="{0D108BD9-81ED-4DB2-BD59-A6C34878D82A}">
                    <a16:rowId xmlns:a16="http://schemas.microsoft.com/office/drawing/2014/main" val="4149820139"/>
                  </a:ext>
                </a:extLst>
              </a:tr>
              <a:tr h="743051">
                <a:tc>
                  <a:txBody>
                    <a:bodyPr/>
                    <a:lstStyle/>
                    <a:p>
                      <a:r>
                        <a:rPr lang="en-US" sz="1800" b="0" dirty="0">
                          <a:solidFill>
                            <a:srgbClr val="57595A"/>
                          </a:solidFill>
                          <a:latin typeface="Arial"/>
                          <a:cs typeface="Arial"/>
                        </a:rPr>
                        <a:t>Name of resource</a:t>
                      </a:r>
                      <a:endParaRPr lang="en-GB" sz="1800" b="0" dirty="0">
                        <a:solidFill>
                          <a:srgbClr val="57595A"/>
                        </a:solidFill>
                        <a:latin typeface="Arial"/>
                        <a:cs typeface="Arial"/>
                      </a:endParaRP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tc>
                  <a:txBody>
                    <a:bodyPr/>
                    <a:lstStyle/>
                    <a:p>
                      <a:r>
                        <a:rPr lang="en-GB" sz="1800" b="0" dirty="0">
                          <a:solidFill>
                            <a:srgbClr val="57595A"/>
                          </a:solidFill>
                          <a:latin typeface="Arial"/>
                          <a:cs typeface="Arial"/>
                        </a:rPr>
                        <a:t>Flashcards 3 - Sentence gap fill</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extLst>
                  <a:ext uri="{0D108BD9-81ED-4DB2-BD59-A6C34878D82A}">
                    <a16:rowId xmlns:a16="http://schemas.microsoft.com/office/drawing/2014/main" val="2185119296"/>
                  </a:ext>
                </a:extLst>
              </a:tr>
              <a:tr h="743051">
                <a:tc>
                  <a:txBody>
                    <a:bodyPr/>
                    <a:lstStyle/>
                    <a:p>
                      <a:r>
                        <a:rPr lang="en-GB" sz="1800" b="0" dirty="0">
                          <a:solidFill>
                            <a:srgbClr val="57595A"/>
                          </a:solidFill>
                          <a:latin typeface="Arial" panose="020B0604020202020204" pitchFamily="34" charset="0"/>
                          <a:cs typeface="Arial" panose="020B0604020202020204" pitchFamily="34" charset="0"/>
                        </a:rPr>
                        <a:t>Subject(s)</a:t>
                      </a: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800" b="0" dirty="0">
                          <a:solidFill>
                            <a:srgbClr val="57595A"/>
                          </a:solidFill>
                          <a:latin typeface="Arial"/>
                          <a:cs typeface="Arial"/>
                        </a:rPr>
                        <a:t>Science</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565616"/>
                  </a:ext>
                </a:extLst>
              </a:tr>
              <a:tr h="743051">
                <a:tc>
                  <a:txBody>
                    <a:bodyPr/>
                    <a:lstStyle/>
                    <a:p>
                      <a:r>
                        <a:rPr lang="en-GB" sz="1800" b="0" dirty="0">
                          <a:solidFill>
                            <a:srgbClr val="57595A"/>
                          </a:solidFill>
                          <a:latin typeface="Arial"/>
                          <a:cs typeface="Arial"/>
                        </a:rPr>
                        <a:t>Key Stage</a:t>
                      </a: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tc>
                  <a:txBody>
                    <a:bodyPr/>
                    <a:lstStyle/>
                    <a:p>
                      <a:r>
                        <a:rPr lang="en-GB" sz="1800" b="0" dirty="0">
                          <a:solidFill>
                            <a:srgbClr val="57595A"/>
                          </a:solidFill>
                          <a:latin typeface="Arial"/>
                          <a:cs typeface="Arial"/>
                        </a:rPr>
                        <a:t>Primary</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extLst>
                  <a:ext uri="{0D108BD9-81ED-4DB2-BD59-A6C34878D82A}">
                    <a16:rowId xmlns:a16="http://schemas.microsoft.com/office/drawing/2014/main" val="1577974324"/>
                  </a:ext>
                </a:extLst>
              </a:tr>
              <a:tr h="743051">
                <a:tc>
                  <a:txBody>
                    <a:bodyPr/>
                    <a:lstStyle/>
                    <a:p>
                      <a:r>
                        <a:rPr lang="en-GB" sz="1800" b="0" dirty="0">
                          <a:solidFill>
                            <a:srgbClr val="57595A"/>
                          </a:solidFill>
                          <a:latin typeface="Arial"/>
                          <a:cs typeface="Arial"/>
                        </a:rPr>
                        <a:t>Topic</a:t>
                      </a: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800" b="0" dirty="0">
                          <a:solidFill>
                            <a:srgbClr val="57595A"/>
                          </a:solidFill>
                          <a:latin typeface="Arial" panose="020B0604020202020204" pitchFamily="34" charset="0"/>
                          <a:cs typeface="Arial" panose="020B0604020202020204" pitchFamily="34" charset="0"/>
                        </a:rPr>
                        <a:t> Living things and their habitats</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32932925"/>
                  </a:ext>
                </a:extLst>
              </a:tr>
            </a:tbl>
          </a:graphicData>
        </a:graphic>
      </p:graphicFrame>
    </p:spTree>
    <p:custDataLst>
      <p:tags r:id="rId1"/>
    </p:custDataLst>
    <p:extLst>
      <p:ext uri="{BB962C8B-B14F-4D97-AF65-F5344CB8AC3E}">
        <p14:creationId xmlns:p14="http://schemas.microsoft.com/office/powerpoint/2010/main" val="2037660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424C80-0845-4C70-8A94-7FE26AFFDF12}"/>
              </a:ext>
            </a:extLst>
          </p:cNvPr>
          <p:cNvPicPr>
            <a:picLocks noChangeAspect="1"/>
          </p:cNvPicPr>
          <p:nvPr/>
        </p:nvPicPr>
        <p:blipFill>
          <a:blip r:embed="rId3"/>
          <a:stretch>
            <a:fillRect/>
          </a:stretch>
        </p:blipFill>
        <p:spPr>
          <a:xfrm>
            <a:off x="1080655" y="498764"/>
            <a:ext cx="10048009" cy="5642264"/>
          </a:xfrm>
          <a:prstGeom prst="rect">
            <a:avLst/>
          </a:prstGeom>
        </p:spPr>
      </p:pic>
    </p:spTree>
    <p:custDataLst>
      <p:tags r:id="rId1"/>
    </p:custDataLst>
    <p:extLst>
      <p:ext uri="{BB962C8B-B14F-4D97-AF65-F5344CB8AC3E}">
        <p14:creationId xmlns:p14="http://schemas.microsoft.com/office/powerpoint/2010/main" val="1033004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088FB2-16E8-4048-A04E-FB50790BC4EE}"/>
              </a:ext>
            </a:extLst>
          </p:cNvPr>
          <p:cNvSpPr>
            <a:spLocks noGrp="1"/>
          </p:cNvSpPr>
          <p:nvPr>
            <p:ph type="title"/>
          </p:nvPr>
        </p:nvSpPr>
        <p:spPr>
          <a:xfrm>
            <a:off x="1419822" y="2385554"/>
            <a:ext cx="9352356" cy="1588127"/>
          </a:xfrm>
        </p:spPr>
        <p:txBody>
          <a:bodyPr/>
          <a:lstStyle/>
          <a:p>
            <a:r>
              <a:rPr lang="en-GB" dirty="0"/>
              <a:t>A ______ lays some eggs called ______ in a</a:t>
            </a:r>
            <a:br>
              <a:rPr lang="en-GB" dirty="0"/>
            </a:br>
            <a:r>
              <a:rPr lang="en-GB" dirty="0"/>
              <a:t> </a:t>
            </a:r>
            <a:br>
              <a:rPr lang="en-GB" dirty="0"/>
            </a:br>
            <a:r>
              <a:rPr lang="en-GB" dirty="0"/>
              <a:t>pond.</a:t>
            </a:r>
          </a:p>
        </p:txBody>
      </p:sp>
    </p:spTree>
    <p:custDataLst>
      <p:tags r:id="rId1"/>
    </p:custDataLst>
    <p:extLst>
      <p:ext uri="{BB962C8B-B14F-4D97-AF65-F5344CB8AC3E}">
        <p14:creationId xmlns:p14="http://schemas.microsoft.com/office/powerpoint/2010/main" val="3221212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adpole, Spring, Frog, Swim, Curious, Small, Tail">
            <a:extLst>
              <a:ext uri="{FF2B5EF4-FFF2-40B4-BE49-F238E27FC236}">
                <a16:creationId xmlns:a16="http://schemas.microsoft.com/office/drawing/2014/main" id="{3042EA95-026C-47E9-8920-7D3C6DB81396}"/>
              </a:ext>
            </a:extLst>
          </p:cNvPr>
          <p:cNvPicPr/>
          <p:nvPr/>
        </p:nvPicPr>
        <p:blipFill rotWithShape="1">
          <a:blip r:embed="rId3">
            <a:extLst>
              <a:ext uri="{28A0092B-C50C-407E-A947-70E740481C1C}">
                <a14:useLocalDpi xmlns:a14="http://schemas.microsoft.com/office/drawing/2010/main" val="0"/>
              </a:ext>
            </a:extLst>
          </a:blip>
          <a:srcRect l="23770" t="12738" r="16057" b="-1249"/>
          <a:stretch/>
        </p:blipFill>
        <p:spPr bwMode="auto">
          <a:xfrm>
            <a:off x="1032388" y="436419"/>
            <a:ext cx="10097728" cy="5766954"/>
          </a:xfrm>
          <a:prstGeom prst="rect">
            <a:avLst/>
          </a:prstGeom>
          <a:noFill/>
          <a:ln>
            <a:noFill/>
          </a:ln>
          <a:extLst>
            <a:ext uri="{53640926-AAD7-44D8-BBD7-CCE9431645EC}">
              <a14:shadowObscured xmlns:a14="http://schemas.microsoft.com/office/drawing/2010/main"/>
            </a:ext>
          </a:extLst>
        </p:spPr>
      </p:pic>
    </p:spTree>
    <p:custDataLst>
      <p:tags r:id="rId1"/>
    </p:custDataLst>
    <p:extLst>
      <p:ext uri="{BB962C8B-B14F-4D97-AF65-F5344CB8AC3E}">
        <p14:creationId xmlns:p14="http://schemas.microsoft.com/office/powerpoint/2010/main" val="2094902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0B9066-92AF-41FA-828F-015EE48AD173}"/>
              </a:ext>
            </a:extLst>
          </p:cNvPr>
          <p:cNvSpPr>
            <a:spLocks noGrp="1"/>
          </p:cNvSpPr>
          <p:nvPr>
            <p:ph type="title"/>
          </p:nvPr>
        </p:nvSpPr>
        <p:spPr>
          <a:xfrm>
            <a:off x="1042387" y="1896641"/>
            <a:ext cx="10515600" cy="2585323"/>
          </a:xfrm>
        </p:spPr>
        <p:txBody>
          <a:bodyPr/>
          <a:lstStyle/>
          <a:p>
            <a:r>
              <a:rPr lang="en-GB" dirty="0"/>
              <a:t>A ____________ hatches out of the ___________</a:t>
            </a:r>
            <a:br>
              <a:rPr lang="en-GB" dirty="0"/>
            </a:br>
            <a:br>
              <a:rPr lang="en-GB" dirty="0"/>
            </a:br>
            <a:r>
              <a:rPr lang="en-GB" dirty="0"/>
              <a:t>and starts to swim around. It has a long _____ and </a:t>
            </a:r>
            <a:br>
              <a:rPr lang="en-GB" dirty="0"/>
            </a:br>
            <a:br>
              <a:rPr lang="en-GB" dirty="0"/>
            </a:br>
            <a:r>
              <a:rPr lang="en-GB" dirty="0"/>
              <a:t>no_________ .  </a:t>
            </a:r>
          </a:p>
        </p:txBody>
      </p:sp>
    </p:spTree>
    <p:custDataLst>
      <p:tags r:id="rId1"/>
    </p:custDataLst>
    <p:extLst>
      <p:ext uri="{BB962C8B-B14F-4D97-AF65-F5344CB8AC3E}">
        <p14:creationId xmlns:p14="http://schemas.microsoft.com/office/powerpoint/2010/main" val="2385928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484FDF-4712-4247-A960-B0AD7491E63E}"/>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1976641" y="559293"/>
            <a:ext cx="8315656" cy="5619565"/>
          </a:xfrm>
          <a:prstGeom prst="rect">
            <a:avLst/>
          </a:prstGeom>
          <a:noFill/>
          <a:ln>
            <a:noFill/>
          </a:ln>
        </p:spPr>
      </p:pic>
    </p:spTree>
    <p:custDataLst>
      <p:tags r:id="rId1"/>
    </p:custDataLst>
    <p:extLst>
      <p:ext uri="{BB962C8B-B14F-4D97-AF65-F5344CB8AC3E}">
        <p14:creationId xmlns:p14="http://schemas.microsoft.com/office/powerpoint/2010/main" val="919375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88BED4-BF65-4DBB-92F1-D981EA0359F7}"/>
              </a:ext>
            </a:extLst>
          </p:cNvPr>
          <p:cNvSpPr>
            <a:spLocks noGrp="1"/>
          </p:cNvSpPr>
          <p:nvPr>
            <p:ph type="title"/>
          </p:nvPr>
        </p:nvSpPr>
        <p:spPr>
          <a:xfrm>
            <a:off x="1097225" y="2669393"/>
            <a:ext cx="10515600" cy="590931"/>
          </a:xfrm>
        </p:spPr>
        <p:txBody>
          <a:bodyPr/>
          <a:lstStyle/>
          <a:p>
            <a:r>
              <a:rPr lang="en-GB" dirty="0"/>
              <a:t> </a:t>
            </a:r>
          </a:p>
        </p:txBody>
      </p:sp>
      <p:sp>
        <p:nvSpPr>
          <p:cNvPr id="4" name="Title 2">
            <a:extLst>
              <a:ext uri="{FF2B5EF4-FFF2-40B4-BE49-F238E27FC236}">
                <a16:creationId xmlns:a16="http://schemas.microsoft.com/office/drawing/2014/main" id="{24EC7BE9-726D-4643-869C-337C2DA16E43}"/>
              </a:ext>
            </a:extLst>
          </p:cNvPr>
          <p:cNvSpPr txBox="1">
            <a:spLocks/>
          </p:cNvSpPr>
          <p:nvPr/>
        </p:nvSpPr>
        <p:spPr>
          <a:xfrm>
            <a:off x="1241253" y="2575874"/>
            <a:ext cx="9430210" cy="590931"/>
          </a:xfrm>
          <a:prstGeom prst="rect">
            <a:avLst/>
          </a:prstGeom>
        </p:spPr>
        <p:txBody>
          <a:bodyPr wrap="square">
            <a:spAutoFit/>
          </a:bodyPr>
          <a:lstStyle>
            <a:lvl1pPr algn="l" defTabSz="914400" rtl="0" eaLnBrk="1" latinLnBrk="0" hangingPunct="1">
              <a:lnSpc>
                <a:spcPct val="90000"/>
              </a:lnSpc>
              <a:spcBef>
                <a:spcPct val="0"/>
              </a:spcBef>
              <a:buNone/>
              <a:defRPr sz="3600" b="0" i="0" kern="1200">
                <a:solidFill>
                  <a:srgbClr val="56595A"/>
                </a:solidFill>
                <a:latin typeface="Arial" panose="020B0604020202020204" pitchFamily="34" charset="0"/>
                <a:ea typeface="+mj-ea"/>
                <a:cs typeface="Arial" panose="020B0604020202020204" pitchFamily="34" charset="0"/>
              </a:defRPr>
            </a:lvl1pPr>
          </a:lstStyle>
          <a:p>
            <a:r>
              <a:rPr lang="en-GB" dirty="0"/>
              <a:t>First the ________ grows two _______ legs.</a:t>
            </a:r>
          </a:p>
        </p:txBody>
      </p:sp>
    </p:spTree>
    <p:custDataLst>
      <p:tags r:id="rId1"/>
    </p:custDataLst>
    <p:extLst>
      <p:ext uri="{BB962C8B-B14F-4D97-AF65-F5344CB8AC3E}">
        <p14:creationId xmlns:p14="http://schemas.microsoft.com/office/powerpoint/2010/main" val="523296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Tadpole, Frog, Amphibious">
            <a:extLst>
              <a:ext uri="{FF2B5EF4-FFF2-40B4-BE49-F238E27FC236}">
                <a16:creationId xmlns:a16="http://schemas.microsoft.com/office/drawing/2014/main" id="{0991CF83-6603-440F-B6FE-621B64BF32E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 t="16570" r="6667" b="20389"/>
          <a:stretch/>
        </p:blipFill>
        <p:spPr bwMode="auto">
          <a:xfrm>
            <a:off x="1083076" y="532661"/>
            <a:ext cx="10031767" cy="553966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299637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BEDC2E84-6726-4F26-909F-6E33E46DF6D2}"/>
              </a:ext>
            </a:extLst>
          </p:cNvPr>
          <p:cNvSpPr txBox="1">
            <a:spLocks/>
          </p:cNvSpPr>
          <p:nvPr/>
        </p:nvSpPr>
        <p:spPr>
          <a:xfrm>
            <a:off x="858174" y="2218146"/>
            <a:ext cx="10475651" cy="1588127"/>
          </a:xfrm>
          <a:prstGeom prst="rect">
            <a:avLst/>
          </a:prstGeom>
        </p:spPr>
        <p:txBody>
          <a:bodyPr wrap="square">
            <a:spAutoFit/>
          </a:bodyPr>
          <a:lstStyle>
            <a:lvl1pPr algn="l" defTabSz="914400" rtl="0" eaLnBrk="1" latinLnBrk="0" hangingPunct="1">
              <a:lnSpc>
                <a:spcPct val="90000"/>
              </a:lnSpc>
              <a:spcBef>
                <a:spcPct val="0"/>
              </a:spcBef>
              <a:buNone/>
              <a:defRPr sz="3600" b="0" i="0" kern="1200">
                <a:solidFill>
                  <a:srgbClr val="56595A"/>
                </a:solidFill>
                <a:latin typeface="Arial" panose="020B0604020202020204" pitchFamily="34" charset="0"/>
                <a:ea typeface="+mj-ea"/>
                <a:cs typeface="Arial" panose="020B0604020202020204" pitchFamily="34" charset="0"/>
              </a:defRPr>
            </a:lvl1pPr>
          </a:lstStyle>
          <a:p>
            <a:r>
              <a:rPr lang="en-GB" dirty="0"/>
              <a:t>Then the  _______ grows two _____ legs.</a:t>
            </a:r>
          </a:p>
          <a:p>
            <a:endParaRPr lang="en-GB" dirty="0"/>
          </a:p>
          <a:p>
            <a:r>
              <a:rPr lang="en-GB" dirty="0"/>
              <a:t>Now the ________ is a called a  _______ .</a:t>
            </a:r>
          </a:p>
        </p:txBody>
      </p:sp>
    </p:spTree>
    <p:custDataLst>
      <p:tags r:id="rId1"/>
    </p:custDataLst>
    <p:extLst>
      <p:ext uri="{BB962C8B-B14F-4D97-AF65-F5344CB8AC3E}">
        <p14:creationId xmlns:p14="http://schemas.microsoft.com/office/powerpoint/2010/main" val="3326022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C2AF69-D15F-4F19-904C-9635BB43A270}"/>
              </a:ext>
            </a:extLst>
          </p:cNvPr>
          <p:cNvPicPr/>
          <p:nvPr/>
        </p:nvPicPr>
        <p:blipFill rotWithShape="1">
          <a:blip r:embed="rId3">
            <a:extLst>
              <a:ext uri="{28A0092B-C50C-407E-A947-70E740481C1C}">
                <a14:useLocalDpi xmlns:a14="http://schemas.microsoft.com/office/drawing/2010/main" val="0"/>
              </a:ext>
            </a:extLst>
          </a:blip>
          <a:srcRect l="20478" t="22647" r="25920" b="19596"/>
          <a:stretch/>
        </p:blipFill>
        <p:spPr bwMode="auto">
          <a:xfrm>
            <a:off x="1510748" y="622852"/>
            <a:ext cx="9051235" cy="5274365"/>
          </a:xfrm>
          <a:prstGeom prst="rect">
            <a:avLst/>
          </a:prstGeom>
          <a:noFill/>
          <a:ln>
            <a:noFill/>
          </a:ln>
          <a:extLst>
            <a:ext uri="{53640926-AAD7-44D8-BBD7-CCE9431645EC}">
              <a14:shadowObscured xmlns:a14="http://schemas.microsoft.com/office/drawing/2010/main"/>
            </a:ext>
          </a:extLst>
        </p:spPr>
      </p:pic>
    </p:spTree>
    <p:custDataLst>
      <p:tags r:id="rId1"/>
    </p:custDataLst>
    <p:extLst>
      <p:ext uri="{BB962C8B-B14F-4D97-AF65-F5344CB8AC3E}">
        <p14:creationId xmlns:p14="http://schemas.microsoft.com/office/powerpoint/2010/main" val="2707486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3395FE-940A-4650-A2CC-9A55573F1867}"/>
              </a:ext>
            </a:extLst>
          </p:cNvPr>
          <p:cNvSpPr>
            <a:spLocks noGrp="1"/>
          </p:cNvSpPr>
          <p:nvPr>
            <p:ph type="title"/>
          </p:nvPr>
        </p:nvSpPr>
        <p:spPr>
          <a:xfrm>
            <a:off x="1746538" y="2838069"/>
            <a:ext cx="8698923" cy="590931"/>
          </a:xfrm>
        </p:spPr>
        <p:txBody>
          <a:bodyPr/>
          <a:lstStyle/>
          <a:p>
            <a:r>
              <a:rPr lang="en-GB" dirty="0"/>
              <a:t>Finally the _______ loses its _______ .</a:t>
            </a:r>
          </a:p>
        </p:txBody>
      </p:sp>
    </p:spTree>
    <p:custDataLst>
      <p:tags r:id="rId1"/>
    </p:custDataLst>
    <p:extLst>
      <p:ext uri="{BB962C8B-B14F-4D97-AF65-F5344CB8AC3E}">
        <p14:creationId xmlns:p14="http://schemas.microsoft.com/office/powerpoint/2010/main" val="2380903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127A89-9E78-480E-94D3-2F0892256654}"/>
              </a:ext>
            </a:extLst>
          </p:cNvPr>
          <p:cNvPicPr>
            <a:picLocks noChangeAspect="1"/>
          </p:cNvPicPr>
          <p:nvPr/>
        </p:nvPicPr>
        <p:blipFill>
          <a:blip r:embed="rId3"/>
          <a:stretch>
            <a:fillRect/>
          </a:stretch>
        </p:blipFill>
        <p:spPr>
          <a:xfrm>
            <a:off x="1049482" y="514905"/>
            <a:ext cx="10068791" cy="5592932"/>
          </a:xfrm>
          <a:prstGeom prst="rect">
            <a:avLst/>
          </a:prstGeom>
        </p:spPr>
      </p:pic>
    </p:spTree>
    <p:custDataLst>
      <p:tags r:id="rId1"/>
    </p:custDataLst>
    <p:extLst>
      <p:ext uri="{BB962C8B-B14F-4D97-AF65-F5344CB8AC3E}">
        <p14:creationId xmlns:p14="http://schemas.microsoft.com/office/powerpoint/2010/main" val="958100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DA16FC-185D-4D1F-8D47-672B5D945B48}"/>
              </a:ext>
            </a:extLst>
          </p:cNvPr>
          <p:cNvSpPr>
            <a:spLocks noGrp="1"/>
          </p:cNvSpPr>
          <p:nvPr>
            <p:ph type="title"/>
          </p:nvPr>
        </p:nvSpPr>
        <p:spPr>
          <a:xfrm>
            <a:off x="1638300" y="2973151"/>
            <a:ext cx="8915400" cy="590931"/>
          </a:xfrm>
        </p:spPr>
        <p:txBody>
          <a:bodyPr/>
          <a:lstStyle/>
          <a:p>
            <a:r>
              <a:rPr lang="en-GB" dirty="0"/>
              <a:t>The ________ is now an adult ________.</a:t>
            </a:r>
          </a:p>
        </p:txBody>
      </p:sp>
    </p:spTree>
    <p:custDataLst>
      <p:tags r:id="rId1"/>
    </p:custDataLst>
    <p:extLst>
      <p:ext uri="{BB962C8B-B14F-4D97-AF65-F5344CB8AC3E}">
        <p14:creationId xmlns:p14="http://schemas.microsoft.com/office/powerpoint/2010/main" val="3648503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D1C4D1-33D3-46AB-AEAE-1A2B9A5798D8}"/>
              </a:ext>
            </a:extLst>
          </p:cNvPr>
          <p:cNvPicPr>
            <a:picLocks noChangeAspect="1"/>
          </p:cNvPicPr>
          <p:nvPr/>
        </p:nvPicPr>
        <p:blipFill>
          <a:blip r:embed="rId3"/>
          <a:stretch>
            <a:fillRect/>
          </a:stretch>
        </p:blipFill>
        <p:spPr>
          <a:xfrm>
            <a:off x="1091072" y="516521"/>
            <a:ext cx="2812025" cy="2246342"/>
          </a:xfrm>
          <a:prstGeom prst="rect">
            <a:avLst/>
          </a:prstGeom>
        </p:spPr>
      </p:pic>
      <p:pic>
        <p:nvPicPr>
          <p:cNvPr id="7" name="Picture 6">
            <a:extLst>
              <a:ext uri="{FF2B5EF4-FFF2-40B4-BE49-F238E27FC236}">
                <a16:creationId xmlns:a16="http://schemas.microsoft.com/office/drawing/2014/main" id="{99C05EEE-7F8D-4D12-A62E-D3ABCD7A30E5}"/>
              </a:ext>
            </a:extLst>
          </p:cNvPr>
          <p:cNvPicPr>
            <a:picLocks noChangeAspect="1"/>
          </p:cNvPicPr>
          <p:nvPr/>
        </p:nvPicPr>
        <p:blipFill>
          <a:blip r:embed="rId4"/>
          <a:stretch>
            <a:fillRect/>
          </a:stretch>
        </p:blipFill>
        <p:spPr>
          <a:xfrm>
            <a:off x="4626232" y="516520"/>
            <a:ext cx="2939536" cy="2246343"/>
          </a:xfrm>
          <a:prstGeom prst="rect">
            <a:avLst/>
          </a:prstGeom>
        </p:spPr>
      </p:pic>
      <p:pic>
        <p:nvPicPr>
          <p:cNvPr id="10" name="Picture 9">
            <a:extLst>
              <a:ext uri="{FF2B5EF4-FFF2-40B4-BE49-F238E27FC236}">
                <a16:creationId xmlns:a16="http://schemas.microsoft.com/office/drawing/2014/main" id="{37103054-5A17-4477-A9C9-6456BB3DC4B0}"/>
              </a:ext>
            </a:extLst>
          </p:cNvPr>
          <p:cNvPicPr/>
          <p:nvPr/>
        </p:nvPicPr>
        <p:blipFill rotWithShape="1">
          <a:blip r:embed="rId5">
            <a:extLst>
              <a:ext uri="{28A0092B-C50C-407E-A947-70E740481C1C}">
                <a14:useLocalDpi xmlns:a14="http://schemas.microsoft.com/office/drawing/2010/main" val="0"/>
              </a:ext>
            </a:extLst>
          </a:blip>
          <a:srcRect l="14835" t="14997" r="16639" b="24341"/>
          <a:stretch/>
        </p:blipFill>
        <p:spPr bwMode="auto">
          <a:xfrm>
            <a:off x="4626232" y="3417925"/>
            <a:ext cx="2939536" cy="2076062"/>
          </a:xfrm>
          <a:prstGeom prst="rect">
            <a:avLst/>
          </a:prstGeom>
          <a:noFill/>
          <a:ln>
            <a:noFill/>
          </a:ln>
          <a:extLst>
            <a:ext uri="{53640926-AAD7-44D8-BBD7-CCE9431645EC}">
              <a14:shadowObscured xmlns:a14="http://schemas.microsoft.com/office/drawing/2010/main"/>
            </a:ext>
          </a:extLst>
        </p:spPr>
      </p:pic>
      <p:pic>
        <p:nvPicPr>
          <p:cNvPr id="2" name="Picture 1">
            <a:extLst>
              <a:ext uri="{FF2B5EF4-FFF2-40B4-BE49-F238E27FC236}">
                <a16:creationId xmlns:a16="http://schemas.microsoft.com/office/drawing/2014/main" id="{A4FCAB44-6BBB-418F-9A88-3DBB87079BDC}"/>
              </a:ext>
            </a:extLst>
          </p:cNvPr>
          <p:cNvPicPr>
            <a:picLocks noChangeAspect="1"/>
          </p:cNvPicPr>
          <p:nvPr/>
        </p:nvPicPr>
        <p:blipFill>
          <a:blip r:embed="rId6"/>
          <a:stretch>
            <a:fillRect/>
          </a:stretch>
        </p:blipFill>
        <p:spPr>
          <a:xfrm>
            <a:off x="8288903" y="3429000"/>
            <a:ext cx="2812025" cy="2145890"/>
          </a:xfrm>
          <a:prstGeom prst="rect">
            <a:avLst/>
          </a:prstGeom>
        </p:spPr>
      </p:pic>
      <p:pic>
        <p:nvPicPr>
          <p:cNvPr id="12" name="Picture 11">
            <a:extLst>
              <a:ext uri="{FF2B5EF4-FFF2-40B4-BE49-F238E27FC236}">
                <a16:creationId xmlns:a16="http://schemas.microsoft.com/office/drawing/2014/main" id="{11CCDB8D-2F9F-4DD8-91B0-374975E002F3}"/>
              </a:ext>
            </a:extLst>
          </p:cNvPr>
          <p:cNvPicPr/>
          <p:nvPr/>
        </p:nvPicPr>
        <p:blipFill rotWithShape="1">
          <a:blip r:embed="rId7">
            <a:extLst>
              <a:ext uri="{28A0092B-C50C-407E-A947-70E740481C1C}">
                <a14:useLocalDpi xmlns:a14="http://schemas.microsoft.com/office/drawing/2010/main" val="0"/>
              </a:ext>
            </a:extLst>
          </a:blip>
          <a:srcRect l="5911" r="6004"/>
          <a:stretch/>
        </p:blipFill>
        <p:spPr bwMode="auto">
          <a:xfrm>
            <a:off x="8225148" y="487043"/>
            <a:ext cx="2875780" cy="2246342"/>
          </a:xfrm>
          <a:prstGeom prst="rect">
            <a:avLst/>
          </a:prstGeom>
          <a:noFill/>
          <a:ln>
            <a:noFill/>
          </a:ln>
        </p:spPr>
      </p:pic>
      <p:pic>
        <p:nvPicPr>
          <p:cNvPr id="13" name="Picture 12">
            <a:extLst>
              <a:ext uri="{FF2B5EF4-FFF2-40B4-BE49-F238E27FC236}">
                <a16:creationId xmlns:a16="http://schemas.microsoft.com/office/drawing/2014/main" id="{67CC6EA1-D00F-48E2-B158-F97736937A33}"/>
              </a:ext>
            </a:extLst>
          </p:cNvPr>
          <p:cNvPicPr/>
          <p:nvPr/>
        </p:nvPicPr>
        <p:blipFill>
          <a:blip r:embed="rId8">
            <a:extLst>
              <a:ext uri="{28A0092B-C50C-407E-A947-70E740481C1C}">
                <a14:useLocalDpi xmlns:a14="http://schemas.microsoft.com/office/drawing/2010/main" val="0"/>
              </a:ext>
            </a:extLst>
          </a:blip>
          <a:stretch>
            <a:fillRect/>
          </a:stretch>
        </p:blipFill>
        <p:spPr bwMode="auto">
          <a:xfrm>
            <a:off x="1091071" y="3539718"/>
            <a:ext cx="2812025" cy="1874225"/>
          </a:xfrm>
          <a:prstGeom prst="rect">
            <a:avLst/>
          </a:prstGeom>
          <a:noFill/>
          <a:ln>
            <a:noFill/>
          </a:ln>
        </p:spPr>
      </p:pic>
      <p:sp>
        <p:nvSpPr>
          <p:cNvPr id="8" name="Title 2">
            <a:extLst>
              <a:ext uri="{FF2B5EF4-FFF2-40B4-BE49-F238E27FC236}">
                <a16:creationId xmlns:a16="http://schemas.microsoft.com/office/drawing/2014/main" id="{6CDF774B-05C0-4511-B103-CAF1D1315B81}"/>
              </a:ext>
            </a:extLst>
          </p:cNvPr>
          <p:cNvSpPr>
            <a:spLocks noGrp="1"/>
          </p:cNvSpPr>
          <p:nvPr>
            <p:ph type="title"/>
          </p:nvPr>
        </p:nvSpPr>
        <p:spPr>
          <a:xfrm>
            <a:off x="8801099" y="5650097"/>
            <a:ext cx="2057401" cy="341632"/>
          </a:xfrm>
        </p:spPr>
        <p:txBody>
          <a:bodyPr/>
          <a:lstStyle/>
          <a:p>
            <a:pPr algn="ctr"/>
            <a:r>
              <a:rPr lang="en-GB" sz="1800" dirty="0"/>
              <a:t>an adult frog</a:t>
            </a:r>
          </a:p>
        </p:txBody>
      </p:sp>
      <p:sp>
        <p:nvSpPr>
          <p:cNvPr id="9" name="Title 2">
            <a:extLst>
              <a:ext uri="{FF2B5EF4-FFF2-40B4-BE49-F238E27FC236}">
                <a16:creationId xmlns:a16="http://schemas.microsoft.com/office/drawing/2014/main" id="{AE664E5F-ABDB-466A-8612-21B5F057D5AD}"/>
              </a:ext>
            </a:extLst>
          </p:cNvPr>
          <p:cNvSpPr txBox="1">
            <a:spLocks/>
          </p:cNvSpPr>
          <p:nvPr/>
        </p:nvSpPr>
        <p:spPr>
          <a:xfrm>
            <a:off x="4562477" y="2733385"/>
            <a:ext cx="3264762" cy="590931"/>
          </a:xfrm>
          <a:prstGeom prst="rect">
            <a:avLst/>
          </a:prstGeom>
        </p:spPr>
        <p:txBody>
          <a:bodyPr wrap="square">
            <a:spAutoFit/>
          </a:bodyPr>
          <a:lstStyle>
            <a:lvl1pPr algn="l" defTabSz="914400" rtl="0" eaLnBrk="1" latinLnBrk="0" hangingPunct="1">
              <a:lnSpc>
                <a:spcPct val="90000"/>
              </a:lnSpc>
              <a:spcBef>
                <a:spcPct val="0"/>
              </a:spcBef>
              <a:buNone/>
              <a:defRPr sz="3600" b="0" i="0" kern="1200">
                <a:solidFill>
                  <a:srgbClr val="56595A"/>
                </a:solidFill>
                <a:latin typeface="Arial" panose="020B0604020202020204" pitchFamily="34" charset="0"/>
                <a:ea typeface="+mj-ea"/>
                <a:cs typeface="Arial" panose="020B0604020202020204" pitchFamily="34" charset="0"/>
              </a:defRPr>
            </a:lvl1pPr>
          </a:lstStyle>
          <a:p>
            <a:pPr algn="ctr"/>
            <a:r>
              <a:rPr lang="en-GB" sz="1800" dirty="0"/>
              <a:t>a tadpole with no legs and a long tail</a:t>
            </a:r>
          </a:p>
        </p:txBody>
      </p:sp>
      <p:sp>
        <p:nvSpPr>
          <p:cNvPr id="11" name="Title 2">
            <a:extLst>
              <a:ext uri="{FF2B5EF4-FFF2-40B4-BE49-F238E27FC236}">
                <a16:creationId xmlns:a16="http://schemas.microsoft.com/office/drawing/2014/main" id="{1C2D100A-B613-45BE-AE36-1D4CA2EBFFF7}"/>
              </a:ext>
            </a:extLst>
          </p:cNvPr>
          <p:cNvSpPr txBox="1">
            <a:spLocks/>
          </p:cNvSpPr>
          <p:nvPr/>
        </p:nvSpPr>
        <p:spPr>
          <a:xfrm>
            <a:off x="8288903" y="2826994"/>
            <a:ext cx="2875780" cy="590931"/>
          </a:xfrm>
          <a:prstGeom prst="rect">
            <a:avLst/>
          </a:prstGeom>
        </p:spPr>
        <p:txBody>
          <a:bodyPr wrap="square">
            <a:spAutoFit/>
          </a:bodyPr>
          <a:lstStyle>
            <a:lvl1pPr algn="l" defTabSz="914400" rtl="0" eaLnBrk="1" latinLnBrk="0" hangingPunct="1">
              <a:lnSpc>
                <a:spcPct val="90000"/>
              </a:lnSpc>
              <a:spcBef>
                <a:spcPct val="0"/>
              </a:spcBef>
              <a:buNone/>
              <a:defRPr sz="3600" b="0" i="0" kern="1200">
                <a:solidFill>
                  <a:srgbClr val="56595A"/>
                </a:solidFill>
                <a:latin typeface="Arial" panose="020B0604020202020204" pitchFamily="34" charset="0"/>
                <a:ea typeface="+mj-ea"/>
                <a:cs typeface="Arial" panose="020B0604020202020204" pitchFamily="34" charset="0"/>
              </a:defRPr>
            </a:lvl1pPr>
          </a:lstStyle>
          <a:p>
            <a:pPr algn="ctr"/>
            <a:r>
              <a:rPr lang="en-GB" sz="1800" dirty="0"/>
              <a:t>a tadpole with two back legs</a:t>
            </a:r>
          </a:p>
        </p:txBody>
      </p:sp>
      <p:sp>
        <p:nvSpPr>
          <p:cNvPr id="14" name="Rectangle 13">
            <a:extLst>
              <a:ext uri="{FF2B5EF4-FFF2-40B4-BE49-F238E27FC236}">
                <a16:creationId xmlns:a16="http://schemas.microsoft.com/office/drawing/2014/main" id="{85252E35-C426-45DB-9776-EF3E784D2317}"/>
              </a:ext>
            </a:extLst>
          </p:cNvPr>
          <p:cNvSpPr/>
          <p:nvPr/>
        </p:nvSpPr>
        <p:spPr>
          <a:xfrm>
            <a:off x="4699330" y="5619246"/>
            <a:ext cx="3400924" cy="369332"/>
          </a:xfrm>
          <a:prstGeom prst="rect">
            <a:avLst/>
          </a:prstGeom>
        </p:spPr>
        <p:txBody>
          <a:bodyPr wrap="square">
            <a:spAutoFit/>
          </a:bodyPr>
          <a:lstStyle/>
          <a:p>
            <a:r>
              <a:rPr lang="en-GB" dirty="0"/>
              <a:t>a froglet losing its long tail </a:t>
            </a:r>
          </a:p>
        </p:txBody>
      </p:sp>
      <p:sp>
        <p:nvSpPr>
          <p:cNvPr id="15" name="Title 2">
            <a:extLst>
              <a:ext uri="{FF2B5EF4-FFF2-40B4-BE49-F238E27FC236}">
                <a16:creationId xmlns:a16="http://schemas.microsoft.com/office/drawing/2014/main" id="{09628026-4608-4167-9DC6-D820DB25DA55}"/>
              </a:ext>
            </a:extLst>
          </p:cNvPr>
          <p:cNvSpPr txBox="1">
            <a:spLocks/>
          </p:cNvSpPr>
          <p:nvPr/>
        </p:nvSpPr>
        <p:spPr>
          <a:xfrm>
            <a:off x="1462675" y="2825874"/>
            <a:ext cx="1915053" cy="341632"/>
          </a:xfrm>
          <a:prstGeom prst="rect">
            <a:avLst/>
          </a:prstGeom>
        </p:spPr>
        <p:txBody>
          <a:bodyPr wrap="square">
            <a:spAutoFit/>
          </a:bodyPr>
          <a:lstStyle>
            <a:lvl1pPr algn="l" defTabSz="914400" rtl="0" eaLnBrk="1" latinLnBrk="0" hangingPunct="1">
              <a:lnSpc>
                <a:spcPct val="90000"/>
              </a:lnSpc>
              <a:spcBef>
                <a:spcPct val="0"/>
              </a:spcBef>
              <a:buNone/>
              <a:defRPr sz="3600" b="0" i="0" kern="1200">
                <a:solidFill>
                  <a:srgbClr val="56595A"/>
                </a:solidFill>
                <a:latin typeface="Arial" panose="020B0604020202020204" pitchFamily="34" charset="0"/>
                <a:ea typeface="+mj-ea"/>
                <a:cs typeface="Arial" panose="020B0604020202020204" pitchFamily="34" charset="0"/>
              </a:defRPr>
            </a:lvl1pPr>
          </a:lstStyle>
          <a:p>
            <a:r>
              <a:rPr lang="en-GB" sz="1800" dirty="0"/>
              <a:t>some frogspawn</a:t>
            </a:r>
          </a:p>
        </p:txBody>
      </p:sp>
      <p:sp>
        <p:nvSpPr>
          <p:cNvPr id="16" name="Title 2">
            <a:extLst>
              <a:ext uri="{FF2B5EF4-FFF2-40B4-BE49-F238E27FC236}">
                <a16:creationId xmlns:a16="http://schemas.microsoft.com/office/drawing/2014/main" id="{4A50CCA7-69FB-4C5E-A89B-737C5B806F8D}"/>
              </a:ext>
            </a:extLst>
          </p:cNvPr>
          <p:cNvSpPr txBox="1">
            <a:spLocks/>
          </p:cNvSpPr>
          <p:nvPr/>
        </p:nvSpPr>
        <p:spPr>
          <a:xfrm>
            <a:off x="1095373" y="5677797"/>
            <a:ext cx="2649656" cy="341632"/>
          </a:xfrm>
          <a:prstGeom prst="rect">
            <a:avLst/>
          </a:prstGeom>
        </p:spPr>
        <p:txBody>
          <a:bodyPr wrap="square">
            <a:spAutoFit/>
          </a:bodyPr>
          <a:lstStyle>
            <a:lvl1pPr algn="l" defTabSz="914400" rtl="0" eaLnBrk="1" latinLnBrk="0" hangingPunct="1">
              <a:lnSpc>
                <a:spcPct val="90000"/>
              </a:lnSpc>
              <a:spcBef>
                <a:spcPct val="0"/>
              </a:spcBef>
              <a:buNone/>
              <a:defRPr sz="3600" b="0" i="0" kern="1200">
                <a:solidFill>
                  <a:srgbClr val="56595A"/>
                </a:solidFill>
                <a:latin typeface="Arial" panose="020B0604020202020204" pitchFamily="34" charset="0"/>
                <a:ea typeface="+mj-ea"/>
                <a:cs typeface="Arial" panose="020B0604020202020204" pitchFamily="34" charset="0"/>
              </a:defRPr>
            </a:lvl1pPr>
          </a:lstStyle>
          <a:p>
            <a:pPr algn="ctr"/>
            <a:r>
              <a:rPr lang="en-GB" sz="1800" dirty="0"/>
              <a:t>a froglet with four legs</a:t>
            </a:r>
          </a:p>
        </p:txBody>
      </p:sp>
    </p:spTree>
    <p:custDataLst>
      <p:tags r:id="rId1"/>
    </p:custDataLst>
    <p:extLst>
      <p:ext uri="{BB962C8B-B14F-4D97-AF65-F5344CB8AC3E}">
        <p14:creationId xmlns:p14="http://schemas.microsoft.com/office/powerpoint/2010/main" val="828398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9DC48D3-7691-4284-B20B-0C4EA21FC413}"/>
              </a:ext>
            </a:extLst>
          </p:cNvPr>
          <p:cNvSpPr>
            <a:spLocks noGrp="1"/>
          </p:cNvSpPr>
          <p:nvPr>
            <p:ph type="body" sz="quarter" idx="10"/>
          </p:nvPr>
        </p:nvSpPr>
        <p:spPr>
          <a:xfrm>
            <a:off x="511985" y="1040255"/>
            <a:ext cx="11467979" cy="6242735"/>
          </a:xfrm>
        </p:spPr>
        <p:txBody>
          <a:bodyPr/>
          <a:lstStyle/>
          <a:p>
            <a:pPr>
              <a:lnSpc>
                <a:spcPct val="100000"/>
              </a:lnSpc>
            </a:pPr>
            <a:r>
              <a:rPr lang="en-GB" sz="1400" dirty="0"/>
              <a:t>1. Picture of some frogspawn </a:t>
            </a:r>
          </a:p>
          <a:p>
            <a:pPr>
              <a:lnSpc>
                <a:spcPct val="100000"/>
              </a:lnSpc>
            </a:pPr>
            <a:r>
              <a:rPr lang="en-GB" sz="1400" dirty="0"/>
              <a:t>     Frogspawn  </a:t>
            </a:r>
            <a:r>
              <a:rPr lang="en-GB" sz="1400" dirty="0">
                <a:hlinkClick r:id="rId3"/>
              </a:rPr>
              <a:t>https://pixabay.com/photos/frogspawn-spawn-nature-toad-swamp-5166319/</a:t>
            </a:r>
            <a:endParaRPr lang="en-GB" sz="1400" dirty="0"/>
          </a:p>
          <a:p>
            <a:pPr>
              <a:lnSpc>
                <a:spcPct val="100000"/>
              </a:lnSpc>
            </a:pPr>
            <a:r>
              <a:rPr lang="en-GB" sz="1400" dirty="0"/>
              <a:t>     By  Mojpe    </a:t>
            </a:r>
            <a:r>
              <a:rPr lang="en-GB" sz="1400" dirty="0">
                <a:hlinkClick r:id="rId4"/>
              </a:rPr>
              <a:t>https://pixabay.com/users/mojpe-885231/</a:t>
            </a:r>
            <a:endParaRPr lang="en-GB" sz="1400" dirty="0"/>
          </a:p>
          <a:p>
            <a:pPr>
              <a:lnSpc>
                <a:spcPct val="100000"/>
              </a:lnSpc>
            </a:pPr>
            <a:r>
              <a:rPr lang="en-GB" sz="1400" dirty="0"/>
              <a:t>     Available under Pixabay License (no restrictions) </a:t>
            </a:r>
          </a:p>
          <a:p>
            <a:pPr>
              <a:lnSpc>
                <a:spcPct val="100000"/>
              </a:lnSpc>
            </a:pPr>
            <a:r>
              <a:rPr lang="en-GB" sz="1400" dirty="0"/>
              <a:t>     For more information see    </a:t>
            </a:r>
            <a:r>
              <a:rPr lang="en-GB" sz="1400" dirty="0">
                <a:hlinkClick r:id="rId5"/>
              </a:rPr>
              <a:t>https://pixabay.com/service/license/</a:t>
            </a:r>
            <a:endParaRPr lang="en-GB" sz="1400" dirty="0"/>
          </a:p>
          <a:p>
            <a:pPr>
              <a:lnSpc>
                <a:spcPct val="100000"/>
              </a:lnSpc>
            </a:pPr>
            <a:r>
              <a:rPr lang="en-GB" sz="1400" dirty="0"/>
              <a:t>2. Picture of a tadpole</a:t>
            </a:r>
          </a:p>
          <a:p>
            <a:pPr>
              <a:lnSpc>
                <a:spcPct val="100000"/>
              </a:lnSpc>
            </a:pPr>
            <a:r>
              <a:rPr lang="en-GB" sz="1400" dirty="0"/>
              <a:t>    Tadpole     </a:t>
            </a:r>
            <a:r>
              <a:rPr lang="en-GB" sz="1400" dirty="0">
                <a:hlinkClick r:id="rId6"/>
              </a:rPr>
              <a:t>https://pixabay.com/photos/tadpole-spring-frog-swim-curious-1403191/</a:t>
            </a:r>
            <a:endParaRPr lang="en-GB" sz="1400" dirty="0"/>
          </a:p>
          <a:p>
            <a:pPr>
              <a:lnSpc>
                <a:spcPct val="100000"/>
              </a:lnSpc>
            </a:pPr>
            <a:r>
              <a:rPr lang="en-GB" sz="1400" dirty="0"/>
              <a:t>    By Efraimstocter   </a:t>
            </a:r>
            <a:r>
              <a:rPr lang="en-GB" sz="1400" dirty="0">
                <a:hlinkClick r:id="rId7"/>
              </a:rPr>
              <a:t>https://pixabay.com/users/efraimstochter-12351/</a:t>
            </a:r>
            <a:endParaRPr lang="en-GB" sz="1400" dirty="0"/>
          </a:p>
          <a:p>
            <a:pPr>
              <a:lnSpc>
                <a:spcPct val="100000"/>
              </a:lnSpc>
            </a:pPr>
            <a:r>
              <a:rPr lang="en-GB" sz="1400" dirty="0"/>
              <a:t>    Available under Pixabay License (no restrictions)</a:t>
            </a:r>
          </a:p>
          <a:p>
            <a:pPr>
              <a:lnSpc>
                <a:spcPct val="100000"/>
              </a:lnSpc>
            </a:pPr>
            <a:r>
              <a:rPr lang="en-GB" sz="1400" dirty="0"/>
              <a:t>    For information see  </a:t>
            </a:r>
            <a:r>
              <a:rPr lang="en-GB" sz="1400" dirty="0">
                <a:hlinkClick r:id="rId5"/>
              </a:rPr>
              <a:t>https://pixabay.com/service/license/</a:t>
            </a:r>
            <a:endParaRPr lang="en-GB" sz="1400" dirty="0"/>
          </a:p>
          <a:p>
            <a:pPr>
              <a:lnSpc>
                <a:spcPct val="100000"/>
              </a:lnSpc>
            </a:pPr>
            <a:r>
              <a:rPr lang="en-GB" sz="1400" dirty="0"/>
              <a:t>3. Picture of a tadpole with legs</a:t>
            </a:r>
          </a:p>
          <a:p>
            <a:pPr>
              <a:lnSpc>
                <a:spcPct val="100000"/>
              </a:lnSpc>
            </a:pPr>
            <a:r>
              <a:rPr lang="en-GB" sz="1400" dirty="0"/>
              <a:t>    Tadpole with legs 5 </a:t>
            </a:r>
            <a:r>
              <a:rPr lang="en-GB" sz="1400" dirty="0">
                <a:hlinkClick r:id="rId8"/>
              </a:rPr>
              <a:t>https://www.flickr.com/photos/132295270@N07/48317539791</a:t>
            </a:r>
            <a:r>
              <a:rPr lang="en-GB" sz="1400" dirty="0"/>
              <a:t> </a:t>
            </a:r>
          </a:p>
          <a:p>
            <a:pPr>
              <a:lnSpc>
                <a:spcPct val="100000"/>
              </a:lnSpc>
            </a:pPr>
            <a:r>
              <a:rPr lang="en-GB" sz="1400" dirty="0"/>
              <a:t>    By Renee Grayson </a:t>
            </a:r>
            <a:r>
              <a:rPr lang="en-GB" sz="1400" dirty="0">
                <a:hlinkClick r:id="rId9"/>
              </a:rPr>
              <a:t>https://www.flickr.com/photos/132295270@N07/</a:t>
            </a:r>
            <a:r>
              <a:rPr lang="en-GB" sz="1400" dirty="0"/>
              <a:t> </a:t>
            </a:r>
          </a:p>
          <a:p>
            <a:pPr>
              <a:lnSpc>
                <a:spcPct val="100000"/>
              </a:lnSpc>
            </a:pPr>
            <a:r>
              <a:rPr lang="en-GB" sz="1400" dirty="0"/>
              <a:t>    Available under a Creative Commons Attribution 2.0 Generic (CC-BY 2.0) license. for more information see </a:t>
            </a:r>
          </a:p>
          <a:p>
            <a:pPr>
              <a:lnSpc>
                <a:spcPct val="100000"/>
              </a:lnSpc>
            </a:pPr>
            <a:r>
              <a:rPr lang="en-GB" sz="1400" dirty="0"/>
              <a:t>    </a:t>
            </a:r>
            <a:r>
              <a:rPr lang="en-GB" sz="1400" dirty="0">
                <a:hlinkClick r:id="rId10"/>
              </a:rPr>
              <a:t>https://creativecommons.org/licenses/by/2.0/</a:t>
            </a:r>
            <a:r>
              <a:rPr lang="en-GB" sz="1400" dirty="0"/>
              <a:t> </a:t>
            </a:r>
          </a:p>
          <a:p>
            <a:pPr>
              <a:lnSpc>
                <a:spcPct val="100000"/>
              </a:lnSpc>
            </a:pPr>
            <a:endParaRPr lang="en-GB" sz="1400" dirty="0"/>
          </a:p>
          <a:p>
            <a:pPr>
              <a:lnSpc>
                <a:spcPct val="100000"/>
              </a:lnSpc>
            </a:pPr>
            <a:endParaRPr lang="en-GB" sz="1400" dirty="0"/>
          </a:p>
          <a:p>
            <a:pPr>
              <a:lnSpc>
                <a:spcPct val="100000"/>
              </a:lnSpc>
            </a:pPr>
            <a:endParaRPr lang="en-GB" dirty="0"/>
          </a:p>
        </p:txBody>
      </p:sp>
      <p:sp>
        <p:nvSpPr>
          <p:cNvPr id="4" name="Title 3">
            <a:extLst>
              <a:ext uri="{FF2B5EF4-FFF2-40B4-BE49-F238E27FC236}">
                <a16:creationId xmlns:a16="http://schemas.microsoft.com/office/drawing/2014/main" id="{8E1DBBDC-AB56-4FE2-B336-511C44D19B68}"/>
              </a:ext>
            </a:extLst>
          </p:cNvPr>
          <p:cNvSpPr>
            <a:spLocks noGrp="1"/>
          </p:cNvSpPr>
          <p:nvPr>
            <p:ph type="title"/>
          </p:nvPr>
        </p:nvSpPr>
        <p:spPr>
          <a:xfrm>
            <a:off x="733240" y="324068"/>
            <a:ext cx="10515600" cy="590931"/>
          </a:xfrm>
        </p:spPr>
        <p:txBody>
          <a:bodyPr/>
          <a:lstStyle/>
          <a:p>
            <a:r>
              <a:rPr lang="en-US" dirty="0"/>
              <a:t>Appendix: Images in this resource</a:t>
            </a:r>
            <a:endParaRPr lang="en-GB" dirty="0"/>
          </a:p>
        </p:txBody>
      </p:sp>
    </p:spTree>
    <p:custDataLst>
      <p:tags r:id="rId1"/>
    </p:custDataLst>
    <p:extLst>
      <p:ext uri="{BB962C8B-B14F-4D97-AF65-F5344CB8AC3E}">
        <p14:creationId xmlns:p14="http://schemas.microsoft.com/office/powerpoint/2010/main" val="3508732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9DC48D3-7691-4284-B20B-0C4EA21FC413}"/>
              </a:ext>
            </a:extLst>
          </p:cNvPr>
          <p:cNvSpPr>
            <a:spLocks noGrp="1"/>
          </p:cNvSpPr>
          <p:nvPr>
            <p:ph type="body" sz="quarter" idx="10"/>
          </p:nvPr>
        </p:nvSpPr>
        <p:spPr>
          <a:xfrm>
            <a:off x="306300" y="808466"/>
            <a:ext cx="11579400" cy="6586418"/>
          </a:xfrm>
        </p:spPr>
        <p:txBody>
          <a:bodyPr/>
          <a:lstStyle/>
          <a:p>
            <a:pPr>
              <a:lnSpc>
                <a:spcPct val="100000"/>
              </a:lnSpc>
            </a:pPr>
            <a:r>
              <a:rPr lang="en-GB" sz="1400" dirty="0"/>
              <a:t>4. Picture of a froglet </a:t>
            </a:r>
          </a:p>
          <a:p>
            <a:pPr>
              <a:lnSpc>
                <a:spcPct val="100000"/>
              </a:lnSpc>
            </a:pPr>
            <a:r>
              <a:rPr lang="en-GB" sz="1400" dirty="0"/>
              <a:t>       Tadpole   </a:t>
            </a:r>
            <a:r>
              <a:rPr lang="en-GB" sz="1400" dirty="0">
                <a:hlinkClick r:id="rId3"/>
              </a:rPr>
              <a:t>https://pixabay.com/photos/tadpole-frog-amphibious-2243033/</a:t>
            </a:r>
            <a:endParaRPr lang="en-GB" sz="1400" dirty="0"/>
          </a:p>
          <a:p>
            <a:pPr>
              <a:lnSpc>
                <a:spcPct val="100000"/>
              </a:lnSpc>
            </a:pPr>
            <a:r>
              <a:rPr lang="en-GB" sz="1400" dirty="0"/>
              <a:t>        By  aguasas   </a:t>
            </a:r>
            <a:r>
              <a:rPr lang="en-GB" sz="1400" dirty="0">
                <a:hlinkClick r:id="rId4"/>
              </a:rPr>
              <a:t>https://pixabay.com/users/aguasas-5147816/</a:t>
            </a:r>
            <a:endParaRPr lang="en-GB" sz="1400" dirty="0"/>
          </a:p>
          <a:p>
            <a:pPr>
              <a:lnSpc>
                <a:spcPct val="100000"/>
              </a:lnSpc>
            </a:pPr>
            <a:r>
              <a:rPr lang="en-GB" sz="1400" dirty="0"/>
              <a:t>       Available under Pixabay License (no restrictions) </a:t>
            </a:r>
          </a:p>
          <a:p>
            <a:pPr>
              <a:lnSpc>
                <a:spcPct val="100000"/>
              </a:lnSpc>
            </a:pPr>
            <a:r>
              <a:rPr lang="en-GB" sz="1400" dirty="0"/>
              <a:t>      For more information see  </a:t>
            </a:r>
            <a:r>
              <a:rPr lang="en-GB" sz="1400" dirty="0">
                <a:hlinkClick r:id="rId5"/>
              </a:rPr>
              <a:t>https://pixabay.com/service/license/</a:t>
            </a:r>
            <a:endParaRPr lang="en-GB" sz="1400" dirty="0"/>
          </a:p>
          <a:p>
            <a:pPr>
              <a:lnSpc>
                <a:spcPct val="100000"/>
              </a:lnSpc>
            </a:pPr>
            <a:r>
              <a:rPr lang="en-GB" sz="1400" dirty="0"/>
              <a:t>5. Picture of a froglet</a:t>
            </a:r>
          </a:p>
          <a:p>
            <a:pPr>
              <a:lnSpc>
                <a:spcPct val="100000"/>
              </a:lnSpc>
            </a:pPr>
            <a:r>
              <a:rPr lang="en-GB" sz="1400" dirty="0"/>
              <a:t>     Froglet     </a:t>
            </a:r>
            <a:r>
              <a:rPr lang="en-GB" sz="1400" dirty="0">
                <a:hlinkClick r:id="rId6"/>
              </a:rPr>
              <a:t>https://search.creativecommons.org/photos/025174ae-5a0d-4077-b6b1-6b541202df38</a:t>
            </a:r>
            <a:endParaRPr lang="en-GB" sz="1400" dirty="0"/>
          </a:p>
          <a:p>
            <a:pPr>
              <a:lnSpc>
                <a:spcPct val="100000"/>
              </a:lnSpc>
            </a:pPr>
            <a:r>
              <a:rPr lang="en-GB" sz="1400" dirty="0"/>
              <a:t>     By HOS70 </a:t>
            </a:r>
            <a:r>
              <a:rPr lang="en-GB" sz="1400" dirty="0">
                <a:hlinkClick r:id="rId7"/>
              </a:rPr>
              <a:t>https://pixabay.com/de/users/hos70-2319664/</a:t>
            </a:r>
            <a:r>
              <a:rPr lang="en-GB" sz="1400" dirty="0"/>
              <a:t>      </a:t>
            </a:r>
          </a:p>
          <a:p>
            <a:pPr>
              <a:lnSpc>
                <a:spcPct val="100000"/>
              </a:lnSpc>
            </a:pPr>
            <a:r>
              <a:rPr lang="en-GB" sz="1400" dirty="0"/>
              <a:t>     Available under </a:t>
            </a:r>
            <a:r>
              <a:rPr lang="en-GB" sz="1400" dirty="0" err="1"/>
              <a:t>Pixabay</a:t>
            </a:r>
            <a:r>
              <a:rPr lang="en-GB" sz="1400" dirty="0"/>
              <a:t> License (no restrictions) </a:t>
            </a:r>
          </a:p>
          <a:p>
            <a:pPr>
              <a:lnSpc>
                <a:spcPct val="100000"/>
              </a:lnSpc>
            </a:pPr>
            <a:r>
              <a:rPr lang="en-GB" sz="1400" dirty="0"/>
              <a:t>    For more information see </a:t>
            </a:r>
            <a:r>
              <a:rPr lang="en-GB" sz="1400" dirty="0">
                <a:hlinkClick r:id="rId5"/>
              </a:rPr>
              <a:t>https://pixabay.com/service/license/</a:t>
            </a:r>
            <a:endParaRPr lang="en-GB" sz="1400" dirty="0"/>
          </a:p>
          <a:p>
            <a:pPr>
              <a:lnSpc>
                <a:spcPct val="100000"/>
              </a:lnSpc>
            </a:pPr>
            <a:r>
              <a:rPr lang="en-GB" sz="1400" dirty="0"/>
              <a:t>6. Picture of an adult frog</a:t>
            </a:r>
          </a:p>
          <a:p>
            <a:pPr>
              <a:lnSpc>
                <a:spcPct val="100000"/>
              </a:lnSpc>
            </a:pPr>
            <a:r>
              <a:rPr lang="en-GB" sz="1400" dirty="0"/>
              <a:t>    Frog   </a:t>
            </a:r>
            <a:r>
              <a:rPr lang="en-GB" sz="1400" dirty="0">
                <a:hlinkClick r:id="rId8"/>
              </a:rPr>
              <a:t>https://pixabay.com/photos/frog-water-frog-lily-pads-amphibian-2211972/</a:t>
            </a:r>
            <a:endParaRPr lang="en-GB" sz="1400" dirty="0"/>
          </a:p>
          <a:p>
            <a:pPr>
              <a:lnSpc>
                <a:spcPct val="100000"/>
              </a:lnSpc>
            </a:pPr>
            <a:r>
              <a:rPr lang="en-GB" sz="1400" dirty="0"/>
              <a:t>    By Couleur </a:t>
            </a:r>
            <a:r>
              <a:rPr lang="en-GB" sz="1400" dirty="0">
                <a:hlinkClick r:id="rId9"/>
              </a:rPr>
              <a:t>https://pixabay.com/users/couleur-1195798/</a:t>
            </a:r>
            <a:endParaRPr lang="en-GB" sz="1400" dirty="0"/>
          </a:p>
          <a:p>
            <a:pPr>
              <a:lnSpc>
                <a:spcPct val="100000"/>
              </a:lnSpc>
            </a:pPr>
            <a:r>
              <a:rPr lang="en-GB" sz="1400" dirty="0"/>
              <a:t>    Available under Pixabay License (no restrictions) </a:t>
            </a:r>
          </a:p>
          <a:p>
            <a:pPr>
              <a:lnSpc>
                <a:spcPct val="100000"/>
              </a:lnSpc>
            </a:pPr>
            <a:r>
              <a:rPr lang="en-GB" sz="1400" dirty="0"/>
              <a:t>    For more information see </a:t>
            </a:r>
            <a:r>
              <a:rPr lang="en-GB" sz="1400" dirty="0">
                <a:hlinkClick r:id="rId5"/>
              </a:rPr>
              <a:t>https://pixabay.com/service/license/</a:t>
            </a:r>
            <a:endParaRPr lang="en-GB" sz="1400" dirty="0"/>
          </a:p>
          <a:p>
            <a:pPr>
              <a:lnSpc>
                <a:spcPct val="100000"/>
              </a:lnSpc>
            </a:pPr>
            <a:endParaRPr lang="en-GB" sz="1400" dirty="0"/>
          </a:p>
          <a:p>
            <a:pPr>
              <a:lnSpc>
                <a:spcPct val="100000"/>
              </a:lnSpc>
            </a:pPr>
            <a:r>
              <a:rPr lang="en-GB" sz="1400" dirty="0"/>
              <a:t>    </a:t>
            </a:r>
          </a:p>
          <a:p>
            <a:pPr>
              <a:lnSpc>
                <a:spcPct val="100000"/>
              </a:lnSpc>
            </a:pPr>
            <a:endParaRPr lang="en-GB" sz="1400" dirty="0"/>
          </a:p>
          <a:p>
            <a:pPr>
              <a:lnSpc>
                <a:spcPct val="100000"/>
              </a:lnSpc>
            </a:pPr>
            <a:endParaRPr lang="en-GB" dirty="0"/>
          </a:p>
        </p:txBody>
      </p:sp>
      <p:sp>
        <p:nvSpPr>
          <p:cNvPr id="4" name="Title 3">
            <a:extLst>
              <a:ext uri="{FF2B5EF4-FFF2-40B4-BE49-F238E27FC236}">
                <a16:creationId xmlns:a16="http://schemas.microsoft.com/office/drawing/2014/main" id="{8E1DBBDC-AB56-4FE2-B336-511C44D19B68}"/>
              </a:ext>
            </a:extLst>
          </p:cNvPr>
          <p:cNvSpPr>
            <a:spLocks noGrp="1"/>
          </p:cNvSpPr>
          <p:nvPr>
            <p:ph type="title"/>
          </p:nvPr>
        </p:nvSpPr>
        <p:spPr>
          <a:xfrm>
            <a:off x="520864" y="155391"/>
            <a:ext cx="10515600" cy="590931"/>
          </a:xfrm>
        </p:spPr>
        <p:txBody>
          <a:bodyPr/>
          <a:lstStyle/>
          <a:p>
            <a:r>
              <a:rPr lang="en-US" dirty="0"/>
              <a:t>Appendix: Images in this resource</a:t>
            </a:r>
            <a:endParaRPr lang="en-GB" dirty="0"/>
          </a:p>
        </p:txBody>
      </p:sp>
    </p:spTree>
    <p:custDataLst>
      <p:tags r:id="rId1"/>
    </p:custDataLst>
    <p:extLst>
      <p:ext uri="{BB962C8B-B14F-4D97-AF65-F5344CB8AC3E}">
        <p14:creationId xmlns:p14="http://schemas.microsoft.com/office/powerpoint/2010/main" val="21518523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THÈME OFFICE" val="OV48Sred"/>
  <p:tag name="ARTICULATE_SLIDE_COUNT" val="1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ème Office">
  <a:themeElements>
    <a:clrScheme name="Custom 2">
      <a:dk1>
        <a:srgbClr val="575959"/>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707B213BD18AF4B8E7539EC8355038B" ma:contentTypeVersion="12" ma:contentTypeDescription="Create a new document." ma:contentTypeScope="" ma:versionID="11e67304bc2076433db3f10c65cc1d78">
  <xsd:schema xmlns:xsd="http://www.w3.org/2001/XMLSchema" xmlns:xs="http://www.w3.org/2001/XMLSchema" xmlns:p="http://schemas.microsoft.com/office/2006/metadata/properties" xmlns:ns2="7cd6d18e-4d81-4b2c-b127-df5c17c8764a" xmlns:ns3="4792f64d-3483-4bfd-a8dd-90820385f9c5" targetNamespace="http://schemas.microsoft.com/office/2006/metadata/properties" ma:root="true" ma:fieldsID="30da8c2249d9b41b821de87a7387ac60" ns2:_="" ns3:_="">
    <xsd:import namespace="7cd6d18e-4d81-4b2c-b127-df5c17c8764a"/>
    <xsd:import namespace="4792f64d-3483-4bfd-a8dd-90820385f9c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OCR" minOccurs="0"/>
                <xsd:element ref="ns2:MediaServiceAutoKeyPoints" minOccurs="0"/>
                <xsd:element ref="ns2:MediaServiceKeyPoints"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d6d18e-4d81-4b2c-b127-df5c17c876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792f64d-3483-4bfd-a8dd-90820385f9c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CE6806-3863-4668-8F85-492B182EC7DA}">
  <ds:schemaRefs>
    <ds:schemaRef ds:uri="http://schemas.microsoft.com/sharepoint/v3/contenttype/forms"/>
  </ds:schemaRefs>
</ds:datastoreItem>
</file>

<file path=customXml/itemProps2.xml><?xml version="1.0" encoding="utf-8"?>
<ds:datastoreItem xmlns:ds="http://schemas.openxmlformats.org/officeDocument/2006/customXml" ds:itemID="{673AE1B7-E1D3-49CD-A56C-52BE834AA1CF}">
  <ds:schemaRef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4792f64d-3483-4bfd-a8dd-90820385f9c5"/>
    <ds:schemaRef ds:uri="7cd6d18e-4d81-4b2c-b127-df5c17c8764a"/>
    <ds:schemaRef ds:uri="http://www.w3.org/XML/1998/namespace"/>
  </ds:schemaRefs>
</ds:datastoreItem>
</file>

<file path=customXml/itemProps3.xml><?xml version="1.0" encoding="utf-8"?>
<ds:datastoreItem xmlns:ds="http://schemas.openxmlformats.org/officeDocument/2006/customXml" ds:itemID="{03D9BBFF-A5EE-458F-8563-4BCD0175B0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d6d18e-4d81-4b2c-b127-df5c17c8764a"/>
    <ds:schemaRef ds:uri="4792f64d-3483-4bfd-a8dd-90820385f9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1327</TotalTime>
  <Words>508</Words>
  <Application>Microsoft Office PowerPoint</Application>
  <PresentationFormat>Widescreen</PresentationFormat>
  <Paragraphs>59</Paragraphs>
  <Slides>16</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16</vt:i4>
      </vt:variant>
    </vt:vector>
  </HeadingPairs>
  <TitlesOfParts>
    <vt:vector size="18" baseType="lpstr">
      <vt:lpstr>Arial</vt:lpstr>
      <vt:lpstr>Thème Office</vt:lpstr>
      <vt:lpstr>PowerPoint Presentation</vt:lpstr>
      <vt:lpstr>PowerPoint Presentation</vt:lpstr>
      <vt:lpstr>A ______ lays some eggs called ______ in a   pond.</vt:lpstr>
      <vt:lpstr>PowerPoint Presentation</vt:lpstr>
      <vt:lpstr>A ____________ hatches out of the ___________  and starts to swim around. It has a long _____ and   no_________ .  </vt:lpstr>
      <vt:lpstr>PowerPoint Presentation</vt:lpstr>
      <vt:lpstr> </vt:lpstr>
      <vt:lpstr>PowerPoint Presentation</vt:lpstr>
      <vt:lpstr>PowerPoint Presentation</vt:lpstr>
      <vt:lpstr>PowerPoint Presentation</vt:lpstr>
      <vt:lpstr>Finally the _______ loses its _______ .</vt:lpstr>
      <vt:lpstr>PowerPoint Presentation</vt:lpstr>
      <vt:lpstr>The ________ is now an adult ________.</vt:lpstr>
      <vt:lpstr>an adult frog</vt:lpstr>
      <vt:lpstr>Appendix: Images in this resource</vt:lpstr>
      <vt:lpstr>Appendix: Images in this resource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Sarka Piggott</dc:creator>
  <cp:lastModifiedBy>Kamil Trzebiatowski</cp:lastModifiedBy>
  <cp:revision>29</cp:revision>
  <dcterms:created xsi:type="dcterms:W3CDTF">2021-02-18T10:32:28Z</dcterms:created>
  <dcterms:modified xsi:type="dcterms:W3CDTF">2021-08-20T09:36:44Z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133FBF35-D96E-48DF-9B70-4709BDB62569</vt:lpwstr>
  </property>
  <property fmtid="{D5CDD505-2E9C-101B-9397-08002B2CF9AE}" pid="3" name="ArticulatePath">
    <vt:lpwstr>BF resources PPT template</vt:lpwstr>
  </property>
  <property fmtid="{D5CDD505-2E9C-101B-9397-08002B2CF9AE}" pid="4" name="ContentTypeId">
    <vt:lpwstr>0x010100E707B213BD18AF4B8E7539EC8355038B</vt:lpwstr>
  </property>
</Properties>
</file>